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6" r:id="rId2"/>
    <p:sldId id="257" r:id="rId3"/>
  </p:sldIdLst>
  <p:sldSz cx="9906000" cy="6858000" type="A4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CC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308" y="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A59A2-D0C4-4DFC-92D9-F2980209FBE4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E740A-E0F3-4256-960D-D1C26AC67B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790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A59A2-D0C4-4DFC-92D9-F2980209FBE4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E740A-E0F3-4256-960D-D1C26AC67B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3624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A59A2-D0C4-4DFC-92D9-F2980209FBE4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E740A-E0F3-4256-960D-D1C26AC67B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5364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A59A2-D0C4-4DFC-92D9-F2980209FBE4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E740A-E0F3-4256-960D-D1C26AC67B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39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A59A2-D0C4-4DFC-92D9-F2980209FBE4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E740A-E0F3-4256-960D-D1C26AC67B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7924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A59A2-D0C4-4DFC-92D9-F2980209FBE4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E740A-E0F3-4256-960D-D1C26AC67B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8654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A59A2-D0C4-4DFC-92D9-F2980209FBE4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E740A-E0F3-4256-960D-D1C26AC67B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7183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A59A2-D0C4-4DFC-92D9-F2980209FBE4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E740A-E0F3-4256-960D-D1C26AC67B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0010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A59A2-D0C4-4DFC-92D9-F2980209FBE4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E740A-E0F3-4256-960D-D1C26AC67B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4556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A59A2-D0C4-4DFC-92D9-F2980209FBE4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E740A-E0F3-4256-960D-D1C26AC67B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9785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A59A2-D0C4-4DFC-92D9-F2980209FBE4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E740A-E0F3-4256-960D-D1C26AC67B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859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A59A2-D0C4-4DFC-92D9-F2980209FBE4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E740A-E0F3-4256-960D-D1C26AC67B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82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84585E4D-C58F-4934-BA37-3BAFB2760475}"/>
              </a:ext>
            </a:extLst>
          </p:cNvPr>
          <p:cNvSpPr txBox="1"/>
          <p:nvPr/>
        </p:nvSpPr>
        <p:spPr>
          <a:xfrm>
            <a:off x="2498640" y="228298"/>
            <a:ext cx="47488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Comic Sans MS" panose="030F0702030302020204" pitchFamily="66" charset="0"/>
              </a:rPr>
              <a:t>Smartphone and Elevator</a:t>
            </a:r>
            <a:endParaRPr lang="de-DE" b="1" dirty="0">
              <a:latin typeface="Comic Sans MS" panose="030F0702030302020204" pitchFamily="66" charset="0"/>
            </a:endParaRPr>
          </a:p>
          <a:p>
            <a:pPr algn="ctr"/>
            <a:r>
              <a:rPr lang="de-DE" sz="1400" dirty="0">
                <a:latin typeface="Comic Sans MS" panose="030F0702030302020204" pitchFamily="66" charset="0"/>
              </a:rPr>
              <a:t>(Reader p. 37)</a:t>
            </a:r>
            <a:endParaRPr lang="de-DE" dirty="0">
              <a:latin typeface="Comic Sans MS" panose="030F0702030302020204" pitchFamily="66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1E054ED-425C-4BA8-9E8E-6BD612BE6175}"/>
              </a:ext>
            </a:extLst>
          </p:cNvPr>
          <p:cNvSpPr/>
          <p:nvPr/>
        </p:nvSpPr>
        <p:spPr>
          <a:xfrm>
            <a:off x="60385" y="60385"/>
            <a:ext cx="9782355" cy="6694098"/>
          </a:xfrm>
          <a:prstGeom prst="rect">
            <a:avLst/>
          </a:prstGeom>
          <a:noFill/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CBFBC80E-0CEF-4721-8596-CEDBFA7DE2C8}"/>
              </a:ext>
            </a:extLst>
          </p:cNvPr>
          <p:cNvSpPr/>
          <p:nvPr/>
        </p:nvSpPr>
        <p:spPr>
          <a:xfrm>
            <a:off x="191146" y="198407"/>
            <a:ext cx="9522198" cy="6418054"/>
          </a:xfrm>
          <a:prstGeom prst="rect">
            <a:avLst/>
          </a:prstGeom>
          <a:noFill/>
          <a:ln w="762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33" name="Picture 9" descr="Flagge Großbritannien">
            <a:extLst>
              <a:ext uri="{FF2B5EF4-FFF2-40B4-BE49-F238E27FC236}">
                <a16:creationId xmlns:a16="http://schemas.microsoft.com/office/drawing/2014/main" id="{717849DD-E85C-4722-9A1D-E41A14925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451" y="259932"/>
            <a:ext cx="770151" cy="61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D040058-91A2-41BB-AE2F-AE0E802FC7E2}"/>
              </a:ext>
            </a:extLst>
          </p:cNvPr>
          <p:cNvSpPr/>
          <p:nvPr/>
        </p:nvSpPr>
        <p:spPr>
          <a:xfrm>
            <a:off x="349646" y="986096"/>
            <a:ext cx="921395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You need a proper App (e.g.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phyphox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) installed on your smartphone. Of course, your smartphone needs to be equipped with a pressure sensor, too. </a:t>
            </a:r>
          </a:p>
          <a:p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Open in the app the menu “Pressure” in order to measure the air pressure. </a:t>
            </a:r>
          </a:p>
          <a:p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Now measure the air pressure in different situations: </a:t>
            </a:r>
          </a:p>
          <a:p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• Running stairs up and down </a:t>
            </a:r>
          </a:p>
          <a:p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• Going by elevator up and down </a:t>
            </a:r>
          </a:p>
          <a:p>
            <a:r>
              <a:rPr lang="de-DE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• </a:t>
            </a:r>
            <a:r>
              <a:rPr lang="de-DE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Hiking</a:t>
            </a:r>
            <a:r>
              <a:rPr lang="de-DE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de-DE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up</a:t>
            </a:r>
            <a:r>
              <a:rPr lang="de-DE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a </a:t>
            </a:r>
            <a:r>
              <a:rPr lang="de-DE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hill</a:t>
            </a:r>
            <a:r>
              <a:rPr lang="de-DE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• Putting your Phone in a well closed plastic bag and put it in a sink filled with hot or cold water. </a:t>
            </a:r>
            <a:r>
              <a:rPr lang="en-US" sz="1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Be sure that your phone is water-tight!!! </a:t>
            </a:r>
            <a:endParaRPr lang="en-US" sz="10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de-DE" sz="10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… </a:t>
            </a:r>
            <a:r>
              <a:rPr lang="en-US" sz="1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(find more situations where you can record a change in the air pressure) </a:t>
            </a:r>
          </a:p>
          <a:p>
            <a:endParaRPr lang="en-US" sz="10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If you are not able to perform the experiments (maybe you are in a bungalow a flat land and your phone is definitely NOT water-tight), you can use the exemplary data offered below. </a:t>
            </a:r>
          </a:p>
          <a:p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Exemplary Data from Berlin, recorded on 29/07/2019: </a:t>
            </a:r>
            <a:endParaRPr lang="de-DE" sz="1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267D956-F38C-4A19-AE39-5F9DBCE18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02" y="3171955"/>
            <a:ext cx="1847419" cy="149204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6AA8A73-5B34-456F-B124-1F78D32D5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02" y="4908733"/>
            <a:ext cx="1847419" cy="142816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058BFC7-7290-4D0E-B952-0172963C35DC}"/>
              </a:ext>
            </a:extLst>
          </p:cNvPr>
          <p:cNvSpPr/>
          <p:nvPr/>
        </p:nvSpPr>
        <p:spPr>
          <a:xfrm>
            <a:off x="2542277" y="4730263"/>
            <a:ext cx="682996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b="1" dirty="0">
                <a:latin typeface="Comic Sans MS" panose="030F0702030302020204" pitchFamily="66" charset="0"/>
              </a:rPr>
              <a:t>B: In </a:t>
            </a:r>
            <a:r>
              <a:rPr lang="de-DE" sz="1000" b="1" dirty="0" err="1">
                <a:latin typeface="Comic Sans MS" panose="030F0702030302020204" pitchFamily="66" charset="0"/>
              </a:rPr>
              <a:t>the</a:t>
            </a:r>
            <a:r>
              <a:rPr lang="de-DE" sz="1000" b="1" dirty="0">
                <a:latin typeface="Comic Sans MS" panose="030F0702030302020204" pitchFamily="66" charset="0"/>
              </a:rPr>
              <a:t> </a:t>
            </a:r>
            <a:r>
              <a:rPr lang="de-DE" sz="1000" b="1" dirty="0" err="1">
                <a:latin typeface="Comic Sans MS" panose="030F0702030302020204" pitchFamily="66" charset="0"/>
              </a:rPr>
              <a:t>elevator</a:t>
            </a:r>
            <a:r>
              <a:rPr lang="de-DE" sz="1000" b="1" dirty="0">
                <a:latin typeface="Comic Sans MS" panose="030F0702030302020204" pitchFamily="66" charset="0"/>
              </a:rPr>
              <a:t> </a:t>
            </a:r>
            <a:endParaRPr lang="de-DE" sz="1000" dirty="0">
              <a:latin typeface="Comic Sans MS" panose="030F0702030302020204" pitchFamily="66" charset="0"/>
            </a:endParaRPr>
          </a:p>
          <a:p>
            <a:r>
              <a:rPr lang="en-US" sz="1000" dirty="0">
                <a:latin typeface="Comic Sans MS" panose="030F0702030302020204" pitchFamily="66" charset="0"/>
              </a:rPr>
              <a:t>The measurement was proceeded in a house with 8 floors, plus ground level (level 0). The entrance </a:t>
            </a:r>
          </a:p>
          <a:p>
            <a:r>
              <a:rPr lang="en-US" sz="1000" dirty="0">
                <a:latin typeface="Comic Sans MS" panose="030F0702030302020204" pitchFamily="66" charset="0"/>
              </a:rPr>
              <a:t>is a little bit below the ground level (level -1). </a:t>
            </a:r>
          </a:p>
          <a:p>
            <a:r>
              <a:rPr lang="en-US" sz="1000" dirty="0">
                <a:latin typeface="Comic Sans MS" panose="030F0702030302020204" pitchFamily="66" charset="0"/>
              </a:rPr>
              <a:t>1. The elevator was moving between the entrance and the 8th floor. Where was the measurement started? Explain your decision. </a:t>
            </a:r>
          </a:p>
          <a:p>
            <a:r>
              <a:rPr lang="en-US" sz="1000" dirty="0">
                <a:latin typeface="Comic Sans MS" panose="030F0702030302020204" pitchFamily="66" charset="0"/>
              </a:rPr>
              <a:t>2. Explain, on which levels the elevator stopped between t = 100 and t = 250 seconds. </a:t>
            </a:r>
          </a:p>
          <a:p>
            <a:r>
              <a:rPr lang="en-US" sz="1000" dirty="0">
                <a:latin typeface="Comic Sans MS" panose="030F0702030302020204" pitchFamily="66" charset="0"/>
              </a:rPr>
              <a:t>3. Investigate, if there is a linear or exponential dependence between pressure and height observable. Explain your findings. </a:t>
            </a:r>
          </a:p>
          <a:p>
            <a:r>
              <a:rPr lang="en-US" sz="1000" dirty="0">
                <a:latin typeface="Comic Sans MS" panose="030F0702030302020204" pitchFamily="66" charset="0"/>
              </a:rPr>
              <a:t>4. The density of the air was about 1.149 kg/m</a:t>
            </a:r>
            <a:r>
              <a:rPr lang="en-US" sz="1000" baseline="30000" dirty="0">
                <a:latin typeface="Comic Sans MS" panose="030F0702030302020204" pitchFamily="66" charset="0"/>
              </a:rPr>
              <a:t>3</a:t>
            </a:r>
            <a:r>
              <a:rPr lang="en-US" sz="1000" dirty="0">
                <a:latin typeface="Comic Sans MS" panose="030F0702030302020204" pitchFamily="66" charset="0"/>
              </a:rPr>
              <a:t> on that day. Calculate the approximate </a:t>
            </a:r>
          </a:p>
          <a:p>
            <a:endParaRPr lang="de-DE" sz="1000" dirty="0">
              <a:latin typeface="Comic Sans MS" panose="030F0702030302020204" pitchFamily="66" charset="0"/>
            </a:endParaRPr>
          </a:p>
          <a:p>
            <a:r>
              <a:rPr lang="en-US" sz="1000" dirty="0">
                <a:latin typeface="Comic Sans MS" panose="030F0702030302020204" pitchFamily="66" charset="0"/>
              </a:rPr>
              <a:t>height of the house by applying the barometric height formula. </a:t>
            </a:r>
            <a:endParaRPr lang="en-US" sz="1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BCCD6EE-D6E2-4A92-A833-C67D6C69274D}"/>
              </a:ext>
            </a:extLst>
          </p:cNvPr>
          <p:cNvSpPr/>
          <p:nvPr/>
        </p:nvSpPr>
        <p:spPr>
          <a:xfrm>
            <a:off x="2475062" y="3271192"/>
            <a:ext cx="4953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A: </a:t>
            </a:r>
            <a:r>
              <a:rPr lang="de-DE" sz="10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Under</a:t>
            </a:r>
            <a:r>
              <a:rPr lang="de-DE" sz="1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de-DE" sz="10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water</a:t>
            </a:r>
            <a:r>
              <a:rPr lang="de-DE" sz="1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de-DE" sz="10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1. When was the phone put in a sink with cold water and when with hot water? </a:t>
            </a:r>
          </a:p>
          <a:p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2. Why is it for the measurement important to close the plastic bag properly? Why cannot pressure change be measured, when the bag is left open? </a:t>
            </a:r>
          </a:p>
          <a:p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3. How might the weather have been on the 29th July 2019 in Berlin? (See map in Fig. 6-6)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B314DD8-95C5-4223-81CE-F9422E18B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376" y="2839819"/>
            <a:ext cx="1718721" cy="229084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E82F240-E4A3-4902-AD85-EE98F6A8DD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7918" y="103517"/>
            <a:ext cx="721444" cy="91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93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lagge Deutschland">
            <a:extLst>
              <a:ext uri="{FF2B5EF4-FFF2-40B4-BE49-F238E27FC236}">
                <a16:creationId xmlns:a16="http://schemas.microsoft.com/office/drawing/2014/main" id="{09C120E5-BD81-479D-9C7B-07B2F07DA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782" y="275122"/>
            <a:ext cx="808335" cy="58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28906A5-623C-4C92-B0E7-0FE50BDB11E4}"/>
              </a:ext>
            </a:extLst>
          </p:cNvPr>
          <p:cNvSpPr/>
          <p:nvPr/>
        </p:nvSpPr>
        <p:spPr>
          <a:xfrm>
            <a:off x="60385" y="60385"/>
            <a:ext cx="9782355" cy="669409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2FB7158-FF20-426F-A3F5-83942F33F75A}"/>
              </a:ext>
            </a:extLst>
          </p:cNvPr>
          <p:cNvSpPr/>
          <p:nvPr/>
        </p:nvSpPr>
        <p:spPr>
          <a:xfrm>
            <a:off x="135147" y="126521"/>
            <a:ext cx="9629955" cy="6567577"/>
          </a:xfrm>
          <a:prstGeom prst="rect">
            <a:avLst/>
          </a:prstGeom>
          <a:noFill/>
          <a:ln w="762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BE8E112-0A39-4F75-8ED2-78691718C792}"/>
              </a:ext>
            </a:extLst>
          </p:cNvPr>
          <p:cNvSpPr/>
          <p:nvPr/>
        </p:nvSpPr>
        <p:spPr>
          <a:xfrm>
            <a:off x="211272" y="202420"/>
            <a:ext cx="9484819" cy="6427282"/>
          </a:xfrm>
          <a:prstGeom prst="rect">
            <a:avLst/>
          </a:prstGeom>
          <a:noFill/>
          <a:ln w="762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8B08F95-EC66-44B7-B7D2-FC6EE0A524BC}"/>
              </a:ext>
            </a:extLst>
          </p:cNvPr>
          <p:cNvSpPr txBox="1"/>
          <p:nvPr/>
        </p:nvSpPr>
        <p:spPr>
          <a:xfrm>
            <a:off x="2615317" y="255704"/>
            <a:ext cx="47488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Comic Sans MS" panose="030F0702030302020204" pitchFamily="66" charset="0"/>
              </a:rPr>
              <a:t>Smartphone und Fahrstuhl</a:t>
            </a:r>
            <a:endParaRPr lang="de-DE" b="1" dirty="0">
              <a:latin typeface="Comic Sans MS" panose="030F0702030302020204" pitchFamily="66" charset="0"/>
            </a:endParaRPr>
          </a:p>
          <a:p>
            <a:pPr algn="ctr"/>
            <a:r>
              <a:rPr lang="de-DE" sz="1400" dirty="0">
                <a:latin typeface="Comic Sans MS" panose="030F0702030302020204" pitchFamily="66" charset="0"/>
              </a:rPr>
              <a:t>(Reader S. 37)</a:t>
            </a:r>
            <a:endParaRPr lang="de-DE" dirty="0">
              <a:latin typeface="Comic Sans MS" panose="030F0702030302020204" pitchFamily="66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011C455-162E-4EDB-9B92-DDB33736C0DE}"/>
              </a:ext>
            </a:extLst>
          </p:cNvPr>
          <p:cNvSpPr/>
          <p:nvPr/>
        </p:nvSpPr>
        <p:spPr>
          <a:xfrm>
            <a:off x="349646" y="986096"/>
            <a:ext cx="92139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Auf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Deinem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Smartphone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sollte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eine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App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wie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z.B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. “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Phyphox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”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installiert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sein.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Zudem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benötigt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Dein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Smartphone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natürlich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auch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einen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Drucksensor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en-US" sz="10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Öffne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in der App das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Menü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“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Druck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”.</a:t>
            </a:r>
          </a:p>
          <a:p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Messe den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Luftdruck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in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verschiedenen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Situationen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•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beim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Treppen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rauf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-und-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runter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laufen</a:t>
            </a:r>
            <a:endParaRPr lang="en-US" sz="10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•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beim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auf- und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abfahren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mit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dem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Fahrstuhl</a:t>
            </a:r>
            <a:endParaRPr lang="en-US" sz="10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de-DE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• beim Wandern auf einen Berg</a:t>
            </a:r>
          </a:p>
          <a:p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•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Lege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dein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Smartphone in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eine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Plastiktüte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und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verschließe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sie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gut.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Versenke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beides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nun in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ein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Gefäß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mit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kaltem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oder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warmen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Wasser. </a:t>
            </a:r>
            <a:r>
              <a:rPr lang="en-US" sz="1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Sei Dir </a:t>
            </a:r>
            <a:r>
              <a:rPr lang="en-US" sz="1000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dabei</a:t>
            </a:r>
            <a:r>
              <a:rPr lang="en-US" sz="1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sicher</a:t>
            </a:r>
            <a:r>
              <a:rPr lang="en-US" sz="1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dass</a:t>
            </a:r>
            <a:r>
              <a:rPr lang="en-US" sz="1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Dein</a:t>
            </a:r>
            <a:r>
              <a:rPr lang="en-US" sz="1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 Handy </a:t>
            </a:r>
            <a:r>
              <a:rPr lang="en-US" sz="1000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wasserdicht</a:t>
            </a:r>
            <a:r>
              <a:rPr lang="en-US" sz="1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ist</a:t>
            </a:r>
            <a:r>
              <a:rPr lang="en-US" sz="1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!!!</a:t>
            </a:r>
            <a:endParaRPr lang="de-DE" sz="1000" i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… </a:t>
            </a:r>
            <a:r>
              <a:rPr lang="en-US" sz="1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en-US" sz="1000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finde</a:t>
            </a:r>
            <a:r>
              <a:rPr lang="en-US" sz="1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weitere</a:t>
            </a:r>
            <a:r>
              <a:rPr lang="en-US" sz="1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Situationen</a:t>
            </a:r>
            <a:r>
              <a:rPr lang="en-US" sz="1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 in </a:t>
            </a:r>
            <a:r>
              <a:rPr lang="en-US" sz="1000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denen</a:t>
            </a:r>
            <a:r>
              <a:rPr lang="en-US" sz="1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 Du </a:t>
            </a:r>
            <a:r>
              <a:rPr lang="en-US" sz="1000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eine</a:t>
            </a:r>
            <a:r>
              <a:rPr lang="en-US" sz="1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Änderung</a:t>
            </a:r>
            <a:r>
              <a:rPr lang="en-US" sz="1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 des </a:t>
            </a:r>
            <a:r>
              <a:rPr lang="en-US" sz="1000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Luftdrucks</a:t>
            </a:r>
            <a:r>
              <a:rPr lang="en-US" sz="1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messen</a:t>
            </a:r>
            <a:r>
              <a:rPr lang="en-US" sz="1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kannst</a:t>
            </a:r>
            <a:r>
              <a:rPr lang="en-US" sz="1000" i="1" dirty="0">
                <a:solidFill>
                  <a:srgbClr val="000000"/>
                </a:solidFill>
                <a:latin typeface="Comic Sans MS" panose="030F0702030302020204" pitchFamily="66" charset="0"/>
              </a:rPr>
              <a:t>)</a:t>
            </a:r>
          </a:p>
          <a:p>
            <a:endParaRPr lang="en-US" sz="10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Alternativ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kannst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du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auch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die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unten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abgebildeten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Beispile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auswerten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Beispieldaten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aus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Berlin,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aufgenommen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am 29/07/2019: </a:t>
            </a:r>
            <a:endParaRPr lang="de-DE" sz="1000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3EA64FCD-807A-4B1B-92BB-16D920A68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02" y="3171955"/>
            <a:ext cx="1847419" cy="149204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5B935338-BDA7-47CE-8F32-5F278FDA6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02" y="4908733"/>
            <a:ext cx="1847419" cy="1428165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BA30490D-9122-4811-8F34-8FEAB5CFED70}"/>
              </a:ext>
            </a:extLst>
          </p:cNvPr>
          <p:cNvSpPr/>
          <p:nvPr/>
        </p:nvSpPr>
        <p:spPr>
          <a:xfrm>
            <a:off x="2542277" y="4730263"/>
            <a:ext cx="682996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b="1" dirty="0">
                <a:latin typeface="Comic Sans MS" panose="030F0702030302020204" pitchFamily="66" charset="0"/>
              </a:rPr>
              <a:t>B: Im Fahrstuhl</a:t>
            </a:r>
            <a:endParaRPr lang="de-DE" sz="1000" dirty="0">
              <a:latin typeface="Comic Sans MS" panose="030F0702030302020204" pitchFamily="66" charset="0"/>
            </a:endParaRPr>
          </a:p>
          <a:p>
            <a:r>
              <a:rPr lang="en-US" sz="1000" dirty="0">
                <a:latin typeface="Comic Sans MS" panose="030F0702030302020204" pitchFamily="66" charset="0"/>
              </a:rPr>
              <a:t>Die </a:t>
            </a:r>
            <a:r>
              <a:rPr lang="en-US" sz="1000" dirty="0" err="1">
                <a:latin typeface="Comic Sans MS" panose="030F0702030302020204" pitchFamily="66" charset="0"/>
              </a:rPr>
              <a:t>Messung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wurde</a:t>
            </a:r>
            <a:r>
              <a:rPr lang="en-US" sz="1000" dirty="0">
                <a:latin typeface="Comic Sans MS" panose="030F0702030302020204" pitchFamily="66" charset="0"/>
              </a:rPr>
              <a:t> in </a:t>
            </a:r>
            <a:r>
              <a:rPr lang="en-US" sz="1000" dirty="0" err="1">
                <a:latin typeface="Comic Sans MS" panose="030F0702030302020204" pitchFamily="66" charset="0"/>
              </a:rPr>
              <a:t>einem</a:t>
            </a:r>
            <a:r>
              <a:rPr lang="en-US" sz="1000" dirty="0">
                <a:latin typeface="Comic Sans MS" panose="030F0702030302020204" pitchFamily="66" charset="0"/>
              </a:rPr>
              <a:t> Haus </a:t>
            </a:r>
            <a:r>
              <a:rPr lang="en-US" sz="1000" dirty="0" err="1">
                <a:latin typeface="Comic Sans MS" panose="030F0702030302020204" pitchFamily="66" charset="0"/>
              </a:rPr>
              <a:t>mit</a:t>
            </a:r>
            <a:r>
              <a:rPr lang="en-US" sz="1000" dirty="0">
                <a:latin typeface="Comic Sans MS" panose="030F0702030302020204" pitchFamily="66" charset="0"/>
              </a:rPr>
              <a:t> 8 </a:t>
            </a:r>
            <a:r>
              <a:rPr lang="en-US" sz="1000" dirty="0" err="1">
                <a:latin typeface="Comic Sans MS" panose="030F0702030302020204" pitchFamily="66" charset="0"/>
              </a:rPr>
              <a:t>Stockwerken</a:t>
            </a:r>
            <a:r>
              <a:rPr lang="en-US" sz="1000" dirty="0">
                <a:latin typeface="Comic Sans MS" panose="030F0702030302020204" pitchFamily="66" charset="0"/>
              </a:rPr>
              <a:t> plus </a:t>
            </a:r>
            <a:r>
              <a:rPr lang="en-US" sz="1000" dirty="0" err="1">
                <a:latin typeface="Comic Sans MS" panose="030F0702030302020204" pitchFamily="66" charset="0"/>
              </a:rPr>
              <a:t>Erdgeschoss</a:t>
            </a:r>
            <a:r>
              <a:rPr lang="en-US" sz="1000" dirty="0">
                <a:latin typeface="Comic Sans MS" panose="030F0702030302020204" pitchFamily="66" charset="0"/>
              </a:rPr>
              <a:t> (0) </a:t>
            </a:r>
            <a:r>
              <a:rPr lang="en-US" sz="1000" dirty="0" err="1">
                <a:latin typeface="Comic Sans MS" panose="030F0702030302020204" pitchFamily="66" charset="0"/>
              </a:rPr>
              <a:t>durchgeführt</a:t>
            </a:r>
            <a:r>
              <a:rPr lang="en-US" sz="1000" dirty="0">
                <a:latin typeface="Comic Sans MS" panose="030F0702030302020204" pitchFamily="66" charset="0"/>
              </a:rPr>
              <a:t>. Der </a:t>
            </a:r>
            <a:r>
              <a:rPr lang="en-US" sz="1000" dirty="0" err="1">
                <a:latin typeface="Comic Sans MS" panose="030F0702030302020204" pitchFamily="66" charset="0"/>
              </a:rPr>
              <a:t>Eingang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befindet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sich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etwas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unter</a:t>
            </a:r>
            <a:r>
              <a:rPr lang="en-US" sz="1000" dirty="0">
                <a:latin typeface="Comic Sans MS" panose="030F0702030302020204" pitchFamily="66" charset="0"/>
              </a:rPr>
              <a:t> dem </a:t>
            </a:r>
            <a:r>
              <a:rPr lang="en-US" sz="1000" dirty="0" err="1">
                <a:latin typeface="Comic Sans MS" panose="030F0702030302020204" pitchFamily="66" charset="0"/>
              </a:rPr>
              <a:t>Erdgeschoss</a:t>
            </a:r>
            <a:r>
              <a:rPr lang="en-US" sz="1000" dirty="0">
                <a:latin typeface="Comic Sans MS" panose="030F0702030302020204" pitchFamily="66" charset="0"/>
              </a:rPr>
              <a:t> (-1). </a:t>
            </a:r>
          </a:p>
          <a:p>
            <a:endParaRPr lang="en-US" sz="1000" dirty="0">
              <a:latin typeface="Comic Sans MS" panose="030F0702030302020204" pitchFamily="66" charset="0"/>
            </a:endParaRPr>
          </a:p>
          <a:p>
            <a:pPr marL="228600" indent="-228600">
              <a:buAutoNum type="arabicPeriod"/>
            </a:pPr>
            <a:r>
              <a:rPr lang="en-US" sz="1000" dirty="0">
                <a:latin typeface="Comic Sans MS" panose="030F0702030302020204" pitchFamily="66" charset="0"/>
              </a:rPr>
              <a:t>Der </a:t>
            </a:r>
            <a:r>
              <a:rPr lang="en-US" sz="1000" dirty="0" err="1">
                <a:latin typeface="Comic Sans MS" panose="030F0702030302020204" pitchFamily="66" charset="0"/>
              </a:rPr>
              <a:t>Fahrstuhl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bewegte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sich</a:t>
            </a:r>
            <a:r>
              <a:rPr lang="en-US" sz="1000" dirty="0">
                <a:latin typeface="Comic Sans MS" panose="030F0702030302020204" pitchFamily="66" charset="0"/>
              </a:rPr>
              <a:t> am </a:t>
            </a:r>
            <a:r>
              <a:rPr lang="en-US" sz="1000" dirty="0" err="1">
                <a:latin typeface="Comic Sans MS" panose="030F0702030302020204" pitchFamily="66" charset="0"/>
              </a:rPr>
              <a:t>Anfang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zwischen</a:t>
            </a:r>
            <a:r>
              <a:rPr lang="en-US" sz="1000" dirty="0">
                <a:latin typeface="Comic Sans MS" panose="030F0702030302020204" pitchFamily="66" charset="0"/>
              </a:rPr>
              <a:t> dem 8. Stock und dem </a:t>
            </a:r>
            <a:r>
              <a:rPr lang="en-US" sz="1000" dirty="0" err="1">
                <a:latin typeface="Comic Sans MS" panose="030F0702030302020204" pitchFamily="66" charset="0"/>
              </a:rPr>
              <a:t>Eingang</a:t>
            </a:r>
            <a:r>
              <a:rPr lang="en-US" sz="1000" dirty="0">
                <a:latin typeface="Comic Sans MS" panose="030F0702030302020204" pitchFamily="66" charset="0"/>
              </a:rPr>
              <a:t>. </a:t>
            </a:r>
            <a:r>
              <a:rPr lang="en-US" sz="1000" dirty="0" err="1">
                <a:latin typeface="Comic Sans MS" panose="030F0702030302020204" pitchFamily="66" charset="0"/>
              </a:rPr>
              <a:t>Erläutere</a:t>
            </a:r>
            <a:r>
              <a:rPr lang="en-US" sz="1000" dirty="0">
                <a:latin typeface="Comic Sans MS" panose="030F0702030302020204" pitchFamily="66" charset="0"/>
              </a:rPr>
              <a:t>, wo die </a:t>
            </a:r>
            <a:r>
              <a:rPr lang="en-US" sz="1000" dirty="0" err="1">
                <a:latin typeface="Comic Sans MS" panose="030F0702030302020204" pitchFamily="66" charset="0"/>
              </a:rPr>
              <a:t>Messung</a:t>
            </a:r>
            <a:r>
              <a:rPr lang="en-US" sz="1000" dirty="0">
                <a:latin typeface="Comic Sans MS" panose="030F0702030302020204" pitchFamily="66" charset="0"/>
              </a:rPr>
              <a:t> began (</a:t>
            </a:r>
            <a:r>
              <a:rPr lang="en-US" sz="1000" dirty="0" err="1">
                <a:latin typeface="Comic Sans MS" panose="030F0702030302020204" pitchFamily="66" charset="0"/>
              </a:rPr>
              <a:t>oben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oder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unten</a:t>
            </a:r>
            <a:r>
              <a:rPr lang="en-US" sz="1000" dirty="0">
                <a:latin typeface="Comic Sans MS" panose="030F0702030302020204" pitchFamily="66" charset="0"/>
              </a:rPr>
              <a:t>). </a:t>
            </a:r>
          </a:p>
          <a:p>
            <a:pPr marL="228600" indent="-228600">
              <a:buAutoNum type="arabicPeriod"/>
            </a:pPr>
            <a:r>
              <a:rPr lang="en-US" sz="1000" dirty="0" err="1">
                <a:latin typeface="Comic Sans MS" panose="030F0702030302020204" pitchFamily="66" charset="0"/>
              </a:rPr>
              <a:t>Erkläre</a:t>
            </a:r>
            <a:r>
              <a:rPr lang="en-US" sz="1000" dirty="0">
                <a:latin typeface="Comic Sans MS" panose="030F0702030302020204" pitchFamily="66" charset="0"/>
              </a:rPr>
              <a:t>, in </a:t>
            </a:r>
            <a:r>
              <a:rPr lang="en-US" sz="1000" dirty="0" err="1">
                <a:latin typeface="Comic Sans MS" panose="030F0702030302020204" pitchFamily="66" charset="0"/>
              </a:rPr>
              <a:t>welchen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Stockwerken</a:t>
            </a:r>
            <a:r>
              <a:rPr lang="en-US" sz="1000" dirty="0">
                <a:latin typeface="Comic Sans MS" panose="030F0702030302020204" pitchFamily="66" charset="0"/>
              </a:rPr>
              <a:t> der </a:t>
            </a:r>
            <a:r>
              <a:rPr lang="en-US" sz="1000" dirty="0" err="1">
                <a:latin typeface="Comic Sans MS" panose="030F0702030302020204" pitchFamily="66" charset="0"/>
              </a:rPr>
              <a:t>Fahrstuhl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zu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folgenden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Zeiten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stoppte</a:t>
            </a:r>
            <a:r>
              <a:rPr lang="en-US" sz="1000" dirty="0">
                <a:latin typeface="Comic Sans MS" panose="030F0702030302020204" pitchFamily="66" charset="0"/>
              </a:rPr>
              <a:t>: t = 100 s und t = 250 s. </a:t>
            </a:r>
          </a:p>
          <a:p>
            <a:r>
              <a:rPr lang="en-US" sz="1000" dirty="0">
                <a:latin typeface="Comic Sans MS" panose="030F0702030302020204" pitchFamily="66" charset="0"/>
              </a:rPr>
              <a:t>3. </a:t>
            </a:r>
            <a:r>
              <a:rPr lang="en-US" sz="1000" dirty="0" err="1">
                <a:latin typeface="Comic Sans MS" panose="030F0702030302020204" pitchFamily="66" charset="0"/>
              </a:rPr>
              <a:t>Finde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heraus</a:t>
            </a:r>
            <a:r>
              <a:rPr lang="en-US" sz="1000" dirty="0">
                <a:latin typeface="Comic Sans MS" panose="030F0702030302020204" pitchFamily="66" charset="0"/>
              </a:rPr>
              <a:t>, </a:t>
            </a:r>
            <a:r>
              <a:rPr lang="en-US" sz="1000" dirty="0" err="1">
                <a:latin typeface="Comic Sans MS" panose="030F0702030302020204" pitchFamily="66" charset="0"/>
              </a:rPr>
              <a:t>ob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zwischen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Luftdruck</a:t>
            </a:r>
            <a:r>
              <a:rPr lang="en-US" sz="1000" dirty="0">
                <a:latin typeface="Comic Sans MS" panose="030F0702030302020204" pitchFamily="66" charset="0"/>
              </a:rPr>
              <a:t> und </a:t>
            </a:r>
            <a:r>
              <a:rPr lang="en-US" sz="1000" dirty="0" err="1">
                <a:latin typeface="Comic Sans MS" panose="030F0702030302020204" pitchFamily="66" charset="0"/>
              </a:rPr>
              <a:t>Höhe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ein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linearer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oder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ein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exponentieller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Zusammenhang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besteht</a:t>
            </a:r>
            <a:r>
              <a:rPr lang="en-US" sz="1000" dirty="0">
                <a:latin typeface="Comic Sans MS" panose="030F0702030302020204" pitchFamily="66" charset="0"/>
              </a:rPr>
              <a:t>. </a:t>
            </a:r>
            <a:r>
              <a:rPr lang="en-US" sz="1000" dirty="0" err="1">
                <a:latin typeface="Comic Sans MS" panose="030F0702030302020204" pitchFamily="66" charset="0"/>
              </a:rPr>
              <a:t>Erkläre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Dein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Ergebnis</a:t>
            </a:r>
            <a:r>
              <a:rPr lang="en-US" sz="1000" dirty="0">
                <a:latin typeface="Comic Sans MS" panose="030F0702030302020204" pitchFamily="66" charset="0"/>
              </a:rPr>
              <a:t>. </a:t>
            </a:r>
          </a:p>
          <a:p>
            <a:r>
              <a:rPr lang="en-US" sz="1000" dirty="0">
                <a:latin typeface="Comic Sans MS" panose="030F0702030302020204" pitchFamily="66" charset="0"/>
              </a:rPr>
              <a:t>4. Die </a:t>
            </a:r>
            <a:r>
              <a:rPr lang="en-US" sz="1000" dirty="0" err="1">
                <a:latin typeface="Comic Sans MS" panose="030F0702030302020204" pitchFamily="66" charset="0"/>
              </a:rPr>
              <a:t>Dichte</a:t>
            </a:r>
            <a:r>
              <a:rPr lang="en-US" sz="1000" dirty="0">
                <a:latin typeface="Comic Sans MS" panose="030F0702030302020204" pitchFamily="66" charset="0"/>
              </a:rPr>
              <a:t> der </a:t>
            </a:r>
            <a:r>
              <a:rPr lang="en-US" sz="1000" dirty="0" err="1">
                <a:latin typeface="Comic Sans MS" panose="030F0702030302020204" pitchFamily="66" charset="0"/>
              </a:rPr>
              <a:t>Luft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betrug</a:t>
            </a:r>
            <a:r>
              <a:rPr lang="en-US" sz="1000" dirty="0">
                <a:latin typeface="Comic Sans MS" panose="030F0702030302020204" pitchFamily="66" charset="0"/>
              </a:rPr>
              <a:t> an dem </a:t>
            </a:r>
            <a:r>
              <a:rPr lang="en-US" sz="1000" dirty="0" err="1">
                <a:latin typeface="Comic Sans MS" panose="030F0702030302020204" pitchFamily="66" charset="0"/>
              </a:rPr>
              <a:t>Versuchstag</a:t>
            </a:r>
            <a:r>
              <a:rPr lang="en-US" sz="1000" dirty="0">
                <a:latin typeface="Comic Sans MS" panose="030F0702030302020204" pitchFamily="66" charset="0"/>
              </a:rPr>
              <a:t> 1.149 kg/m</a:t>
            </a:r>
            <a:r>
              <a:rPr lang="en-US" sz="1000" baseline="30000" dirty="0">
                <a:latin typeface="Comic Sans MS" panose="030F0702030302020204" pitchFamily="66" charset="0"/>
              </a:rPr>
              <a:t>3</a:t>
            </a:r>
            <a:r>
              <a:rPr lang="en-US" sz="1000" dirty="0">
                <a:latin typeface="Comic Sans MS" panose="030F0702030302020204" pitchFamily="66" charset="0"/>
              </a:rPr>
              <a:t>. </a:t>
            </a:r>
            <a:r>
              <a:rPr lang="en-US" sz="1000" dirty="0" err="1">
                <a:latin typeface="Comic Sans MS" panose="030F0702030302020204" pitchFamily="66" charset="0"/>
              </a:rPr>
              <a:t>Berechne</a:t>
            </a:r>
            <a:r>
              <a:rPr lang="en-US" sz="1000" dirty="0">
                <a:latin typeface="Comic Sans MS" panose="030F0702030302020204" pitchFamily="66" charset="0"/>
              </a:rPr>
              <a:t> die </a:t>
            </a:r>
            <a:r>
              <a:rPr lang="en-US" sz="1000" dirty="0" err="1">
                <a:latin typeface="Comic Sans MS" panose="030F0702030302020204" pitchFamily="66" charset="0"/>
              </a:rPr>
              <a:t>ungefähre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Höhe</a:t>
            </a:r>
            <a:r>
              <a:rPr lang="en-US" sz="1000" dirty="0">
                <a:latin typeface="Comic Sans MS" panose="030F0702030302020204" pitchFamily="66" charset="0"/>
              </a:rPr>
              <a:t> des </a:t>
            </a:r>
            <a:r>
              <a:rPr lang="en-US" sz="1000" dirty="0" err="1">
                <a:latin typeface="Comic Sans MS" panose="030F0702030302020204" pitchFamily="66" charset="0"/>
              </a:rPr>
              <a:t>Hauses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unter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Verwendung</a:t>
            </a:r>
            <a:r>
              <a:rPr lang="en-US" sz="1000" dirty="0">
                <a:latin typeface="Comic Sans MS" panose="030F0702030302020204" pitchFamily="66" charset="0"/>
              </a:rPr>
              <a:t> der </a:t>
            </a:r>
            <a:r>
              <a:rPr lang="en-US" sz="1000" dirty="0" err="1">
                <a:latin typeface="Comic Sans MS" panose="030F0702030302020204" pitchFamily="66" charset="0"/>
              </a:rPr>
              <a:t>barometrischen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latin typeface="Comic Sans MS" panose="030F0702030302020204" pitchFamily="66" charset="0"/>
              </a:rPr>
              <a:t>Höhenformel</a:t>
            </a:r>
            <a:r>
              <a:rPr lang="en-US" sz="1000" dirty="0">
                <a:latin typeface="Comic Sans MS" panose="030F0702030302020204" pitchFamily="66" charset="0"/>
              </a:rPr>
              <a:t>.</a:t>
            </a:r>
            <a:endParaRPr lang="en-US" sz="1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EE71308A-8BEE-4F70-B918-76721C1926E0}"/>
              </a:ext>
            </a:extLst>
          </p:cNvPr>
          <p:cNvSpPr/>
          <p:nvPr/>
        </p:nvSpPr>
        <p:spPr>
          <a:xfrm>
            <a:off x="2475062" y="3271192"/>
            <a:ext cx="4953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A: Unter Wasser</a:t>
            </a:r>
            <a:endParaRPr lang="de-DE" sz="10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28600" indent="-228600">
              <a:buAutoNum type="arabicPeriod"/>
            </a:pP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Wann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befand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sixch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das Handy in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warmen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und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wann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in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kaltem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Wasser? </a:t>
            </a:r>
          </a:p>
          <a:p>
            <a:pPr marL="228600" indent="-228600">
              <a:buAutoNum type="arabicPeriod"/>
            </a:pP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Warum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ist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es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wichtig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beim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Experiment die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Tüte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zu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verschließen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?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Warum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stellt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man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bei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offener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Tüte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keine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Luftdruckänderung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fest? </a:t>
            </a:r>
          </a:p>
          <a:p>
            <a:pPr marL="228600" indent="-228600">
              <a:buAutoNum type="arabicPeriod"/>
            </a:pP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Wie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könnte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das Wetter am 29.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Juli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2019 in Berlin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gewesen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sein?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Vegleiche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auch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die </a:t>
            </a:r>
            <a:r>
              <a:rPr lang="en-US" sz="1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Wetterkarte</a:t>
            </a:r>
            <a:r>
              <a:rPr lang="en-US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 in Abb. 6-6. 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40172D4-40C0-4F9F-9BE8-016A416294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396" y="2640443"/>
            <a:ext cx="1718721" cy="229084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48A06D8-508A-4022-89A7-A0C4ED9A14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7918" y="103517"/>
            <a:ext cx="721444" cy="91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56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717</Words>
  <Application>Microsoft Office PowerPoint</Application>
  <PresentationFormat>A4-Papier (210 x 297 mm)</PresentationFormat>
  <Paragraphs>53</Paragraphs>
  <Slides>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Comic Sans MS</vt:lpstr>
      <vt:lpstr>Office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Swantje Wiebalck</dc:creator>
  <cp:lastModifiedBy>Swantje Wiebalck</cp:lastModifiedBy>
  <cp:revision>16</cp:revision>
  <cp:lastPrinted>2020-02-09T20:38:17Z</cp:lastPrinted>
  <dcterms:created xsi:type="dcterms:W3CDTF">2020-02-09T07:01:41Z</dcterms:created>
  <dcterms:modified xsi:type="dcterms:W3CDTF">2020-02-09T22:37:29Z</dcterms:modified>
</cp:coreProperties>
</file>