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906000" cy="6858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1" d="100"/>
          <a:sy n="111" d="100"/>
        </p:scale>
        <p:origin x="618"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E7A59A2-D0C4-4DFC-92D9-F2980209FBE4}" type="datetimeFigureOut">
              <a:rPr lang="de-DE" smtClean="0"/>
              <a:t>09.02.2020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12079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E7A59A2-D0C4-4DFC-92D9-F2980209FBE4}" type="datetimeFigureOut">
              <a:rPr lang="de-DE" smtClean="0"/>
              <a:t>09.02.2020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274362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E7A59A2-D0C4-4DFC-92D9-F2980209FBE4}" type="datetimeFigureOut">
              <a:rPr lang="de-DE" smtClean="0"/>
              <a:t>09.02.2020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2615364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E7A59A2-D0C4-4DFC-92D9-F2980209FBE4}" type="datetimeFigureOut">
              <a:rPr lang="de-DE" smtClean="0"/>
              <a:t>09.02.2020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119933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E7A59A2-D0C4-4DFC-92D9-F2980209FBE4}" type="datetimeFigureOut">
              <a:rPr lang="de-DE" smtClean="0"/>
              <a:t>09.02.2020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219792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E7A59A2-D0C4-4DFC-92D9-F2980209FBE4}" type="datetimeFigureOut">
              <a:rPr lang="de-DE" smtClean="0"/>
              <a:t>09.02.2020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76865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E7A59A2-D0C4-4DFC-92D9-F2980209FBE4}" type="datetimeFigureOut">
              <a:rPr lang="de-DE" smtClean="0"/>
              <a:t>09.02.2020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118718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E7A59A2-D0C4-4DFC-92D9-F2980209FBE4}" type="datetimeFigureOut">
              <a:rPr lang="de-DE" smtClean="0"/>
              <a:t>09.02.2020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291001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A59A2-D0C4-4DFC-92D9-F2980209FBE4}" type="datetimeFigureOut">
              <a:rPr lang="de-DE" smtClean="0"/>
              <a:t>09.02.2020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3444556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E7A59A2-D0C4-4DFC-92D9-F2980209FBE4}" type="datetimeFigureOut">
              <a:rPr lang="de-DE" smtClean="0"/>
              <a:t>09.02.2020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4119785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E7A59A2-D0C4-4DFC-92D9-F2980209FBE4}" type="datetimeFigureOut">
              <a:rPr lang="de-DE" smtClean="0"/>
              <a:t>09.02.2020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F9E740A-E0F3-4256-960D-D1C26AC67B3E}" type="slidenum">
              <a:rPr lang="de-DE" smtClean="0"/>
              <a:t>‹Nr.›</a:t>
            </a:fld>
            <a:endParaRPr lang="de-DE"/>
          </a:p>
        </p:txBody>
      </p:sp>
    </p:spTree>
    <p:extLst>
      <p:ext uri="{BB962C8B-B14F-4D97-AF65-F5344CB8AC3E}">
        <p14:creationId xmlns:p14="http://schemas.microsoft.com/office/powerpoint/2010/main" val="162859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A59A2-D0C4-4DFC-92D9-F2980209FBE4}" type="datetimeFigureOut">
              <a:rPr lang="de-DE" smtClean="0"/>
              <a:t>09.02.2020</a:t>
            </a:fld>
            <a:endParaRPr lang="de-D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E740A-E0F3-4256-960D-D1C26AC67B3E}" type="slidenum">
              <a:rPr lang="de-DE" smtClean="0"/>
              <a:t>‹Nr.›</a:t>
            </a:fld>
            <a:endParaRPr lang="de-DE"/>
          </a:p>
        </p:txBody>
      </p:sp>
    </p:spTree>
    <p:extLst>
      <p:ext uri="{BB962C8B-B14F-4D97-AF65-F5344CB8AC3E}">
        <p14:creationId xmlns:p14="http://schemas.microsoft.com/office/powerpoint/2010/main" val="2771824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52D64004-250D-4ABD-BB4B-6527D2633A30}"/>
              </a:ext>
            </a:extLst>
          </p:cNvPr>
          <p:cNvGraphicFramePr>
            <a:graphicFrameLocks noGrp="1"/>
          </p:cNvGraphicFramePr>
          <p:nvPr>
            <p:extLst>
              <p:ext uri="{D42A27DB-BD31-4B8C-83A1-F6EECF244321}">
                <p14:modId xmlns:p14="http://schemas.microsoft.com/office/powerpoint/2010/main" val="1533018013"/>
              </p:ext>
            </p:extLst>
          </p:nvPr>
        </p:nvGraphicFramePr>
        <p:xfrm>
          <a:off x="5207333" y="4336733"/>
          <a:ext cx="3890513" cy="2036416"/>
        </p:xfrm>
        <a:graphic>
          <a:graphicData uri="http://schemas.openxmlformats.org/drawingml/2006/table">
            <a:tbl>
              <a:tblPr>
                <a:tableStyleId>{5C22544A-7EE6-4342-B048-85BDC9FD1C3A}</a:tableStyleId>
              </a:tblPr>
              <a:tblGrid>
                <a:gridCol w="1474549">
                  <a:extLst>
                    <a:ext uri="{9D8B030D-6E8A-4147-A177-3AD203B41FA5}">
                      <a16:colId xmlns:a16="http://schemas.microsoft.com/office/drawing/2014/main" val="4093118817"/>
                    </a:ext>
                  </a:extLst>
                </a:gridCol>
                <a:gridCol w="2415964">
                  <a:extLst>
                    <a:ext uri="{9D8B030D-6E8A-4147-A177-3AD203B41FA5}">
                      <a16:colId xmlns:a16="http://schemas.microsoft.com/office/drawing/2014/main" val="41688116"/>
                    </a:ext>
                  </a:extLst>
                </a:gridCol>
              </a:tblGrid>
              <a:tr h="400489">
                <a:tc>
                  <a:txBody>
                    <a:bodyPr/>
                    <a:lstStyle/>
                    <a:p>
                      <a:pPr marL="144145" algn="ctr">
                        <a:lnSpc>
                          <a:spcPts val="1500"/>
                        </a:lnSpc>
                        <a:spcBef>
                          <a:spcPts val="400"/>
                        </a:spcBef>
                        <a:spcAft>
                          <a:spcPts val="400"/>
                        </a:spcAft>
                      </a:pPr>
                      <a:r>
                        <a:rPr lang="en-US" sz="1000" b="1" dirty="0">
                          <a:effectLst/>
                        </a:rPr>
                        <a:t>“Bottle”-Clouds</a:t>
                      </a:r>
                      <a:endParaRPr lang="de-DE" sz="10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144145" algn="ctr">
                        <a:lnSpc>
                          <a:spcPts val="1500"/>
                        </a:lnSpc>
                        <a:spcBef>
                          <a:spcPts val="400"/>
                        </a:spcBef>
                        <a:spcAft>
                          <a:spcPts val="400"/>
                        </a:spcAft>
                      </a:pPr>
                      <a:r>
                        <a:rPr lang="en-US" sz="1000" b="1" dirty="0">
                          <a:effectLst/>
                        </a:rPr>
                        <a:t>Clouds in the Atmosphere</a:t>
                      </a:r>
                      <a:endParaRPr lang="de-DE" sz="10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8246467"/>
                  </a:ext>
                </a:extLst>
              </a:tr>
              <a:tr h="400489">
                <a:tc>
                  <a:txBody>
                    <a:bodyPr/>
                    <a:lstStyle/>
                    <a:p>
                      <a:pPr marL="144145" algn="ctr">
                        <a:lnSpc>
                          <a:spcPts val="1500"/>
                        </a:lnSpc>
                        <a:spcBef>
                          <a:spcPts val="400"/>
                        </a:spcBef>
                        <a:spcAft>
                          <a:spcPts val="400"/>
                        </a:spcAft>
                      </a:pPr>
                      <a:r>
                        <a:rPr lang="en-US" sz="1000">
                          <a:effectLst/>
                        </a:rPr>
                        <a:t>Water</a:t>
                      </a:r>
                      <a:endParaRPr lang="de-DE" sz="100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145" algn="ctr">
                        <a:lnSpc>
                          <a:spcPts val="1500"/>
                        </a:lnSpc>
                        <a:spcBef>
                          <a:spcPts val="400"/>
                        </a:spcBef>
                        <a:spcAft>
                          <a:spcPts val="400"/>
                        </a:spcAft>
                      </a:pPr>
                      <a:r>
                        <a:rPr lang="en-US" sz="1000" dirty="0">
                          <a:effectLst/>
                        </a:rPr>
                        <a:t> </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0051295"/>
                  </a:ext>
                </a:extLst>
              </a:tr>
              <a:tr h="400489">
                <a:tc>
                  <a:txBody>
                    <a:bodyPr/>
                    <a:lstStyle/>
                    <a:p>
                      <a:pPr marL="144145" algn="ctr">
                        <a:lnSpc>
                          <a:spcPts val="1500"/>
                        </a:lnSpc>
                        <a:spcBef>
                          <a:spcPts val="400"/>
                        </a:spcBef>
                        <a:spcAft>
                          <a:spcPts val="400"/>
                        </a:spcAft>
                      </a:pPr>
                      <a:r>
                        <a:rPr lang="en-US" sz="1000">
                          <a:effectLst/>
                        </a:rPr>
                        <a:t>Pressing</a:t>
                      </a:r>
                      <a:endParaRPr lang="de-DE" sz="100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145" algn="ctr">
                        <a:lnSpc>
                          <a:spcPts val="1500"/>
                        </a:lnSpc>
                        <a:spcBef>
                          <a:spcPts val="400"/>
                        </a:spcBef>
                        <a:spcAft>
                          <a:spcPts val="400"/>
                        </a:spcAft>
                      </a:pPr>
                      <a:r>
                        <a:rPr lang="en-US" sz="1000" dirty="0">
                          <a:effectLst/>
                        </a:rPr>
                        <a:t> </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748007"/>
                  </a:ext>
                </a:extLst>
              </a:tr>
              <a:tr h="471552">
                <a:tc>
                  <a:txBody>
                    <a:bodyPr/>
                    <a:lstStyle/>
                    <a:p>
                      <a:pPr marL="144145" algn="ctr">
                        <a:lnSpc>
                          <a:spcPts val="1500"/>
                        </a:lnSpc>
                        <a:spcBef>
                          <a:spcPts val="400"/>
                        </a:spcBef>
                        <a:spcAft>
                          <a:spcPts val="400"/>
                        </a:spcAft>
                      </a:pPr>
                      <a:r>
                        <a:rPr lang="en-US" sz="1000">
                          <a:effectLst/>
                        </a:rPr>
                        <a:t>Releasing</a:t>
                      </a:r>
                      <a:endParaRPr lang="de-DE" sz="100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145" algn="ctr">
                        <a:lnSpc>
                          <a:spcPts val="1500"/>
                        </a:lnSpc>
                        <a:spcBef>
                          <a:spcPts val="400"/>
                        </a:spcBef>
                        <a:spcAft>
                          <a:spcPts val="400"/>
                        </a:spcAft>
                      </a:pPr>
                      <a:r>
                        <a:rPr lang="en-US" sz="1000" dirty="0">
                          <a:effectLst/>
                        </a:rPr>
                        <a:t> </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1033167"/>
                  </a:ext>
                </a:extLst>
              </a:tr>
              <a:tr h="363397">
                <a:tc>
                  <a:txBody>
                    <a:bodyPr/>
                    <a:lstStyle/>
                    <a:p>
                      <a:pPr marL="144145" algn="ctr">
                        <a:lnSpc>
                          <a:spcPts val="1500"/>
                        </a:lnSpc>
                        <a:spcBef>
                          <a:spcPts val="400"/>
                        </a:spcBef>
                        <a:spcAft>
                          <a:spcPts val="400"/>
                        </a:spcAft>
                      </a:pPr>
                      <a:r>
                        <a:rPr lang="en-US" sz="1000" dirty="0">
                          <a:effectLst/>
                        </a:rPr>
                        <a:t>Matches</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145" algn="ctr">
                        <a:lnSpc>
                          <a:spcPts val="1500"/>
                        </a:lnSpc>
                        <a:spcBef>
                          <a:spcPts val="400"/>
                        </a:spcBef>
                        <a:spcAft>
                          <a:spcPts val="400"/>
                        </a:spcAft>
                      </a:pPr>
                      <a:r>
                        <a:rPr lang="en-US" sz="1000" dirty="0">
                          <a:effectLst/>
                        </a:rPr>
                        <a:t> </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976224"/>
                  </a:ext>
                </a:extLst>
              </a:tr>
            </a:tbl>
          </a:graphicData>
        </a:graphic>
      </p:graphicFrame>
      <p:sp>
        <p:nvSpPr>
          <p:cNvPr id="5" name="Rectangle 1">
            <a:extLst>
              <a:ext uri="{FF2B5EF4-FFF2-40B4-BE49-F238E27FC236}">
                <a16:creationId xmlns:a16="http://schemas.microsoft.com/office/drawing/2014/main" id="{3F2D48F1-D6E8-461F-B7CC-15A611005000}"/>
              </a:ext>
            </a:extLst>
          </p:cNvPr>
          <p:cNvSpPr>
            <a:spLocks noChangeArrowheads="1"/>
          </p:cNvSpPr>
          <p:nvPr/>
        </p:nvSpPr>
        <p:spPr bwMode="auto">
          <a:xfrm>
            <a:off x="0" y="1913692"/>
            <a:ext cx="4675517" cy="2021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50784" rIns="91440" bIns="76176" numCol="1" anchor="ctr" anchorCtr="0" compatLnSpc="1">
            <a:prstTxWarp prst="textNoShape">
              <a:avLst/>
            </a:prstTxWarp>
            <a:spAutoFit/>
          </a:bodyPr>
          <a:lstStyle>
            <a:lvl1pPr eaLnBrk="0" fontAlgn="base" hangingPunct="0">
              <a:spcBef>
                <a:spcPct val="0"/>
              </a:spcBef>
              <a:spcAft>
                <a:spcPct val="0"/>
              </a:spcAft>
              <a:tabLst>
                <a:tab pos="449263"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GB"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Procedure “Bottle-Clouds”</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Fill the water in the bottle. Throw one or two burning matches inside the bottle and close the bottle fast and tight. Press with your hands the bottle very tight and let it release suddenly. What can you observe?</a:t>
            </a:r>
            <a:endParaRPr kumimoji="0" lang="de-DE" altLang="de-DE"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Repeat the pressing and releasing several times. Does it always look the same?</a:t>
            </a:r>
            <a:endParaRPr kumimoji="0" lang="de-DE" altLang="de-DE"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Open the bottle at last and press carefully a few times. What can you observe?</a:t>
            </a:r>
            <a:endParaRPr kumimoji="0" lang="de-DE" altLang="de-DE"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7" name="Textfeld 6">
            <a:extLst>
              <a:ext uri="{FF2B5EF4-FFF2-40B4-BE49-F238E27FC236}">
                <a16:creationId xmlns:a16="http://schemas.microsoft.com/office/drawing/2014/main" id="{84585E4D-C58F-4934-BA37-3BAFB2760475}"/>
              </a:ext>
            </a:extLst>
          </p:cNvPr>
          <p:cNvSpPr txBox="1"/>
          <p:nvPr/>
        </p:nvSpPr>
        <p:spPr>
          <a:xfrm>
            <a:off x="2498640" y="228298"/>
            <a:ext cx="4748841" cy="677108"/>
          </a:xfrm>
          <a:prstGeom prst="rect">
            <a:avLst/>
          </a:prstGeom>
          <a:noFill/>
        </p:spPr>
        <p:txBody>
          <a:bodyPr wrap="square" rtlCol="0">
            <a:spAutoFit/>
          </a:bodyPr>
          <a:lstStyle/>
          <a:p>
            <a:pPr algn="ctr"/>
            <a:r>
              <a:rPr lang="de-DE" sz="2400" b="1" dirty="0">
                <a:latin typeface="Comic Sans MS" panose="030F0702030302020204" pitchFamily="66" charset="0"/>
              </a:rPr>
              <a:t>S</a:t>
            </a:r>
            <a:r>
              <a:rPr lang="de-DE" b="1" dirty="0">
                <a:latin typeface="Comic Sans MS" panose="030F0702030302020204" pitchFamily="66" charset="0"/>
              </a:rPr>
              <a:t>elf-</a:t>
            </a:r>
            <a:r>
              <a:rPr lang="de-DE" sz="2400" b="1" dirty="0">
                <a:latin typeface="Comic Sans MS" panose="030F0702030302020204" pitchFamily="66" charset="0"/>
              </a:rPr>
              <a:t>M</a:t>
            </a:r>
            <a:r>
              <a:rPr lang="de-DE" b="1" dirty="0">
                <a:latin typeface="Comic Sans MS" panose="030F0702030302020204" pitchFamily="66" charset="0"/>
              </a:rPr>
              <a:t>ade-</a:t>
            </a:r>
            <a:r>
              <a:rPr lang="de-DE" sz="2400" b="1" dirty="0">
                <a:latin typeface="Comic Sans MS" panose="030F0702030302020204" pitchFamily="66" charset="0"/>
              </a:rPr>
              <a:t>C</a:t>
            </a:r>
            <a:r>
              <a:rPr lang="de-DE" b="1" dirty="0">
                <a:latin typeface="Comic Sans MS" panose="030F0702030302020204" pitchFamily="66" charset="0"/>
              </a:rPr>
              <a:t>louds </a:t>
            </a:r>
          </a:p>
          <a:p>
            <a:pPr algn="ctr"/>
            <a:r>
              <a:rPr lang="de-DE" sz="1400" dirty="0">
                <a:latin typeface="Comic Sans MS" panose="030F0702030302020204" pitchFamily="66" charset="0"/>
              </a:rPr>
              <a:t>(Reader p. 43)</a:t>
            </a:r>
            <a:endParaRPr lang="de-DE" dirty="0">
              <a:latin typeface="Comic Sans MS" panose="030F0702030302020204" pitchFamily="66" charset="0"/>
            </a:endParaRPr>
          </a:p>
        </p:txBody>
      </p:sp>
      <p:sp>
        <p:nvSpPr>
          <p:cNvPr id="8" name="Rectangle 1">
            <a:extLst>
              <a:ext uri="{FF2B5EF4-FFF2-40B4-BE49-F238E27FC236}">
                <a16:creationId xmlns:a16="http://schemas.microsoft.com/office/drawing/2014/main" id="{95F8DEBF-0D86-46BE-8A4C-4FA35A723AA6}"/>
              </a:ext>
            </a:extLst>
          </p:cNvPr>
          <p:cNvSpPr>
            <a:spLocks noChangeArrowheads="1"/>
          </p:cNvSpPr>
          <p:nvPr/>
        </p:nvSpPr>
        <p:spPr bwMode="auto">
          <a:xfrm>
            <a:off x="-12940" y="995483"/>
            <a:ext cx="9376914" cy="114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50784" rIns="91440" bIns="76176" numCol="1" anchor="ctr" anchorCtr="0" compatLnSpc="1">
            <a:prstTxWarp prst="textNoShape">
              <a:avLst/>
            </a:prstTxWarp>
            <a:spAutoFit/>
          </a:bodyPr>
          <a:lstStyle>
            <a:lvl1pPr eaLnBrk="0" fontAlgn="base" hangingPunct="0">
              <a:spcBef>
                <a:spcPct val="0"/>
              </a:spcBef>
              <a:spcAft>
                <a:spcPct val="0"/>
              </a:spcAft>
              <a:tabLst>
                <a:tab pos="449263"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449263" algn="l"/>
              </a:tabLst>
            </a:pPr>
            <a:r>
              <a:rPr lang="de-DE" altLang="de-DE" sz="1100" dirty="0" err="1">
                <a:latin typeface="Comic Sans MS" panose="030F0702030302020204" pitchFamily="66" charset="0"/>
                <a:cs typeface="Times New Roman" panose="02020603050405020304" pitchFamily="18" charset="0"/>
              </a:rPr>
              <a:t>Water</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condenses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when</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the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dew</a:t>
            </a:r>
            <a:r>
              <a:rPr lang="de-DE" altLang="de-DE" sz="1100" dirty="0">
                <a:latin typeface="Comic Sans MS" panose="030F0702030302020204" pitchFamily="66" charset="0"/>
                <a:cs typeface="Times New Roman" panose="02020603050405020304" pitchFamily="18" charset="0"/>
              </a:rPr>
              <a:t>-point </a:t>
            </a:r>
            <a:r>
              <a:rPr lang="de-DE" altLang="de-DE" sz="1100" dirty="0" err="1">
                <a:latin typeface="Comic Sans MS" panose="030F0702030302020204" pitchFamily="66" charset="0"/>
                <a:cs typeface="Times New Roman" panose="02020603050405020304" pitchFamily="18" charset="0"/>
              </a:rPr>
              <a:t>is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reached</a:t>
            </a:r>
            <a:r>
              <a:rPr lang="de-DE" altLang="de-DE" sz="1100" dirty="0">
                <a:latin typeface="Comic Sans MS" panose="030F0702030302020204" pitchFamily="66" charset="0"/>
                <a:cs typeface="Times New Roman" panose="02020603050405020304" pitchFamily="18" charset="0"/>
              </a:rPr>
              <a:t>. By </a:t>
            </a:r>
            <a:r>
              <a:rPr lang="de-DE" altLang="de-DE" sz="1100" dirty="0" err="1">
                <a:latin typeface="Comic Sans MS" panose="030F0702030302020204" pitchFamily="66" charset="0"/>
                <a:cs typeface="Times New Roman" panose="02020603050405020304" pitchFamily="18" charset="0"/>
              </a:rPr>
              <a:t>sudden</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enlargement</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of</a:t>
            </a:r>
            <a:r>
              <a:rPr lang="de-DE" altLang="de-DE" sz="1100" dirty="0">
                <a:latin typeface="Comic Sans MS" panose="030F0702030302020204" pitchFamily="66" charset="0"/>
                <a:cs typeface="Times New Roman" panose="02020603050405020304" pitchFamily="18" charset="0"/>
              </a:rPr>
              <a:t> a </a:t>
            </a:r>
            <a:r>
              <a:rPr lang="de-DE" altLang="de-DE" sz="1100" dirty="0" err="1">
                <a:latin typeface="Comic Sans MS" panose="030F0702030302020204" pitchFamily="66" charset="0"/>
                <a:cs typeface="Times New Roman" panose="02020603050405020304" pitchFamily="18" charset="0"/>
              </a:rPr>
              <a:t>given</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volume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of</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air</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it</a:t>
            </a:r>
            <a:r>
              <a:rPr lang="de-DE" altLang="de-DE" sz="1100" dirty="0">
                <a:latin typeface="Comic Sans MS" panose="030F0702030302020204" pitchFamily="66" charset="0"/>
                <a:cs typeface="Times New Roman" panose="02020603050405020304" pitchFamily="18" charset="0"/>
              </a:rPr>
              <a:t> will cool down, </a:t>
            </a:r>
            <a:r>
              <a:rPr lang="de-DE" altLang="de-DE" sz="1100" dirty="0" err="1">
                <a:latin typeface="Comic Sans MS" panose="030F0702030302020204" pitchFamily="66" charset="0"/>
                <a:cs typeface="Times New Roman" panose="02020603050405020304" pitchFamily="18" charset="0"/>
              </a:rPr>
              <a:t>thus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water</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is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able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to</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condense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However</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this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is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only</a:t>
            </a:r>
            <a:r>
              <a:rPr lang="de-DE" altLang="de-DE" sz="1100" dirty="0">
                <a:latin typeface="Comic Sans MS" panose="030F0702030302020204" pitchFamily="66" charset="0"/>
                <a:cs typeface="Times New Roman" panose="02020603050405020304" pitchFamily="18" charset="0"/>
              </a:rPr>
              <a:t> possible </a:t>
            </a:r>
            <a:r>
              <a:rPr lang="de-DE" altLang="de-DE" sz="1100" dirty="0" err="1">
                <a:latin typeface="Comic Sans MS" panose="030F0702030302020204" pitchFamily="66" charset="0"/>
                <a:cs typeface="Times New Roman" panose="02020603050405020304" pitchFamily="18" charset="0"/>
              </a:rPr>
              <a:t>if</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enough</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aerosols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are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present</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which</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can</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act</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as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condensation</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nuclei</a:t>
            </a:r>
            <a:r>
              <a:rPr lang="de-DE" altLang="de-DE" sz="1100" dirty="0">
                <a:latin typeface="Comic Sans MS" panose="030F0702030302020204" pitchFamily="66"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r>
              <a:rPr lang="de-DE" altLang="de-DE" sz="1100" dirty="0" err="1">
                <a:latin typeface="Comic Sans MS" panose="030F0702030302020204" pitchFamily="66" charset="0"/>
                <a:cs typeface="Times New Roman" panose="02020603050405020304" pitchFamily="18" charset="0"/>
              </a:rPr>
              <a:t>For</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self</a:t>
            </a:r>
            <a:r>
              <a:rPr lang="de-DE" altLang="de-DE" sz="1100" dirty="0">
                <a:latin typeface="Comic Sans MS" panose="030F0702030302020204" pitchFamily="66" charset="0"/>
                <a:cs typeface="Times New Roman" panose="02020603050405020304" pitchFamily="18" charset="0"/>
              </a:rPr>
              <a:t>-made </a:t>
            </a:r>
            <a:r>
              <a:rPr lang="de-DE" altLang="de-DE" sz="1100" dirty="0" err="1">
                <a:latin typeface="Comic Sans MS" panose="030F0702030302020204" pitchFamily="66" charset="0"/>
                <a:cs typeface="Times New Roman" panose="02020603050405020304" pitchFamily="18" charset="0"/>
              </a:rPr>
              <a:t>clouds</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you</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can</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use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either</a:t>
            </a:r>
            <a:r>
              <a:rPr lang="de-DE" altLang="de-DE" sz="1100" dirty="0">
                <a:latin typeface="Comic Sans MS" panose="030F0702030302020204" pitchFamily="66" charset="0"/>
                <a:cs typeface="Times New Roman" panose="02020603050405020304" pitchFamily="18" charset="0"/>
              </a:rPr>
              <a:t> an </a:t>
            </a:r>
            <a:r>
              <a:rPr lang="de-DE" altLang="de-DE" sz="1100" dirty="0" err="1">
                <a:latin typeface="Comic Sans MS" panose="030F0702030302020204" pitchFamily="66" charset="0"/>
                <a:cs typeface="Times New Roman" panose="02020603050405020304" pitchFamily="18" charset="0"/>
              </a:rPr>
              <a:t>empty</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bottle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or</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the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cloud-chamber</a:t>
            </a:r>
            <a:r>
              <a:rPr lang="de-DE" altLang="de-DE" sz="1100" dirty="0">
                <a:latin typeface="Comic Sans MS" panose="030F0702030302020204" pitchFamily="66"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endParaRPr lang="de-DE" altLang="de-DE" sz="1100" dirty="0">
              <a:latin typeface="Comic Sans MS" panose="030F0702030302020204" pitchFamily="66"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110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1100" b="0" i="0" u="none" strike="noStrike" cap="none" normalizeH="0" baseline="0" dirty="0">
              <a:ln>
                <a:noFill/>
              </a:ln>
              <a:solidFill>
                <a:schemeClr val="tx1"/>
              </a:solidFill>
              <a:effectLst/>
            </a:endParaRPr>
          </a:p>
        </p:txBody>
      </p:sp>
      <p:sp>
        <p:nvSpPr>
          <p:cNvPr id="9" name="Rectangle 1">
            <a:extLst>
              <a:ext uri="{FF2B5EF4-FFF2-40B4-BE49-F238E27FC236}">
                <a16:creationId xmlns:a16="http://schemas.microsoft.com/office/drawing/2014/main" id="{107F030F-EDE6-4B9C-B7C6-6E5A4235D275}"/>
              </a:ext>
            </a:extLst>
          </p:cNvPr>
          <p:cNvSpPr>
            <a:spLocks noChangeArrowheads="1"/>
          </p:cNvSpPr>
          <p:nvPr/>
        </p:nvSpPr>
        <p:spPr bwMode="auto">
          <a:xfrm>
            <a:off x="4694060" y="1905997"/>
            <a:ext cx="4917057" cy="2036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50784" rIns="91440" bIns="76176" numCol="1" anchor="ctr" anchorCtr="0" compatLnSpc="1">
            <a:prstTxWarp prst="textNoShape">
              <a:avLst/>
            </a:prstTxWarp>
            <a:spAutoFit/>
          </a:bodyPr>
          <a:lstStyle>
            <a:lvl1pPr eaLnBrk="0" fontAlgn="base" hangingPunct="0">
              <a:spcBef>
                <a:spcPct val="0"/>
              </a:spcBef>
              <a:spcAft>
                <a:spcPct val="0"/>
              </a:spcAft>
              <a:tabLst>
                <a:tab pos="449263"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GB"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Procedure “Chamber-Clouds”</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By Prof. </a:t>
            </a: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Dr.</a:t>
            </a: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 Thomas Leisner, </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Karlsruher</a:t>
            </a: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 </a:t>
            </a: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Institut</a:t>
            </a: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 </a:t>
            </a: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für</a:t>
            </a: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 </a:t>
            </a: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Technologie</a:t>
            </a:r>
            <a:endParaRPr kumimoji="0" lang="en-GB" altLang="de-DE" sz="90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endParaRPr kumimoji="0" lang="en-GB" altLang="de-DE" sz="11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1100" dirty="0">
                <a:latin typeface="Comic Sans MS" panose="030F0702030302020204" pitchFamily="66" charset="0"/>
                <a:cs typeface="Times New Roman" panose="02020603050405020304" pitchFamily="18" charset="0"/>
              </a:rPr>
              <a:t>Switch the lights on.</a:t>
            </a:r>
            <a:endParaRPr kumimoji="0" lang="de-DE" altLang="de-DE" sz="11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Breathe into the chamber. Ignite a match, let it burn for a while and then extinguish it. While it is still fuming, hold it into the chamber. Before you close the chamber, take it out.</a:t>
            </a:r>
            <a:r>
              <a:rPr kumimoji="0" lang="de-DE"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de-DE" altLang="de-DE" sz="1100" dirty="0" err="1">
                <a:latin typeface="Comic Sans MS" panose="030F0702030302020204" pitchFamily="66" charset="0"/>
                <a:cs typeface="Times New Roman" panose="02020603050405020304" pitchFamily="18" charset="0"/>
              </a:rPr>
              <a:t>Increrase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the</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chamber</a:t>
            </a:r>
            <a:r>
              <a:rPr lang="de-DE" altLang="de-DE" sz="1100" dirty="0">
                <a:latin typeface="Comic Sans MS" panose="030F0702030302020204" pitchFamily="66" charset="0"/>
                <a:cs typeface="Times New Roman" panose="02020603050405020304" pitchFamily="18" charset="0"/>
              </a:rPr>
              <a:t>-volume </a:t>
            </a:r>
            <a:r>
              <a:rPr lang="de-DE" altLang="de-DE" sz="1100" dirty="0" err="1">
                <a:latin typeface="Comic Sans MS" panose="030F0702030302020204" pitchFamily="66" charset="0"/>
                <a:cs typeface="Times New Roman" panose="02020603050405020304" pitchFamily="18" charset="0"/>
              </a:rPr>
              <a:t>by</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pulling</a:t>
            </a:r>
            <a:r>
              <a:rPr lang="de-DE" altLang="de-DE" sz="1100" dirty="0">
                <a:latin typeface="Comic Sans MS" panose="030F0702030302020204" pitchFamily="66" charset="0"/>
                <a:cs typeface="Times New Roman" panose="02020603050405020304" pitchFamily="18" charset="0"/>
              </a:rPr>
              <a:t> </a:t>
            </a:r>
            <a:r>
              <a:rPr lang="de-DE" altLang="de-DE" sz="1100" dirty="0" err="1">
                <a:latin typeface="Comic Sans MS" panose="030F0702030302020204" pitchFamily="66" charset="0"/>
                <a:cs typeface="Times New Roman" panose="02020603050405020304" pitchFamily="18" charset="0"/>
              </a:rPr>
              <a:t>the</a:t>
            </a:r>
            <a:r>
              <a:rPr lang="de-DE" altLang="de-DE" sz="1100" dirty="0">
                <a:latin typeface="Comic Sans MS" panose="030F0702030302020204" pitchFamily="66" charset="0"/>
                <a:cs typeface="Times New Roman" panose="02020603050405020304" pitchFamily="18" charset="0"/>
              </a:rPr>
              <a:t> pump </a:t>
            </a:r>
            <a:r>
              <a:rPr lang="de-DE" altLang="de-DE" sz="1100" dirty="0" err="1">
                <a:latin typeface="Comic Sans MS" panose="030F0702030302020204" pitchFamily="66" charset="0"/>
                <a:cs typeface="Times New Roman" panose="02020603050405020304" pitchFamily="18" charset="0"/>
              </a:rPr>
              <a:t>ones</a:t>
            </a:r>
            <a:r>
              <a:rPr lang="de-DE" altLang="de-DE" sz="1100" dirty="0">
                <a:latin typeface="Comic Sans MS" panose="030F0702030302020204" pitchFamily="66"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de-DE" altLang="de-DE" sz="1100" b="0" i="0" u="none" strike="noStrike" cap="none" normalizeH="0" baseline="0" dirty="0" err="1">
                <a:ln>
                  <a:noFill/>
                </a:ln>
                <a:solidFill>
                  <a:schemeClr val="tx1"/>
                </a:solidFill>
                <a:effectLst/>
                <a:latin typeface="Comic Sans MS" panose="030F0702030302020204" pitchFamily="66" charset="0"/>
                <a:cs typeface="Times New Roman" panose="02020603050405020304" pitchFamily="18" charset="0"/>
              </a:rPr>
              <a:t>Obs</a:t>
            </a:r>
            <a:r>
              <a:rPr lang="de-DE" altLang="de-DE" sz="1100" dirty="0" err="1">
                <a:latin typeface="Comic Sans MS" panose="030F0702030302020204" pitchFamily="66" charset="0"/>
                <a:cs typeface="Times New Roman" panose="02020603050405020304" pitchFamily="18" charset="0"/>
              </a:rPr>
              <a:t>erve</a:t>
            </a:r>
            <a:r>
              <a:rPr lang="de-DE" altLang="de-DE" sz="1100" dirty="0">
                <a:latin typeface="Comic Sans MS" panose="030F0702030302020204" pitchFamily="66" charset="0"/>
                <a:cs typeface="Times New Roman" panose="02020603050405020304" pitchFamily="18" charset="0"/>
              </a:rPr>
              <a:t>! </a:t>
            </a:r>
            <a:endParaRPr kumimoji="0" lang="de-DE" altLang="de-DE"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0" name="Rectangle 1">
            <a:extLst>
              <a:ext uri="{FF2B5EF4-FFF2-40B4-BE49-F238E27FC236}">
                <a16:creationId xmlns:a16="http://schemas.microsoft.com/office/drawing/2014/main" id="{F8BC8D38-B7F7-4C7E-9153-EB1369F9F1A5}"/>
              </a:ext>
            </a:extLst>
          </p:cNvPr>
          <p:cNvSpPr>
            <a:spLocks noChangeArrowheads="1"/>
          </p:cNvSpPr>
          <p:nvPr/>
        </p:nvSpPr>
        <p:spPr bwMode="auto">
          <a:xfrm>
            <a:off x="-766313" y="4229012"/>
            <a:ext cx="5719313" cy="2251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50784" rIns="91440" bIns="76176" numCol="1" anchor="ctr" anchorCtr="0" compatLnSpc="1">
            <a:prstTxWarp prst="textNoShape">
              <a:avLst/>
            </a:prstTxWarp>
            <a:spAutoFit/>
          </a:bodyPr>
          <a:lstStyle>
            <a:lvl1pPr eaLnBrk="0" fontAlgn="base" hangingPunct="0">
              <a:spcBef>
                <a:spcPct val="0"/>
              </a:spcBef>
              <a:spcAft>
                <a:spcPct val="0"/>
              </a:spcAft>
              <a:tabLst>
                <a:tab pos="449263"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tabLst>
                <a:tab pos="449263" algn="l"/>
              </a:tabLst>
            </a:pPr>
            <a:r>
              <a:rPr kumimoji="0" lang="en-US"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T</a:t>
            </a:r>
            <a:r>
              <a:rPr kumimoji="0" lang="en-US" altLang="de-DE" sz="1200" b="1" i="0" u="none" strike="noStrike" cap="none" normalizeH="0" baseline="0" dirty="0" bmk="">
                <a:ln>
                  <a:noFill/>
                </a:ln>
                <a:solidFill>
                  <a:schemeClr val="tx1"/>
                </a:solidFill>
                <a:effectLst/>
                <a:latin typeface="Comic Sans MS" panose="030F0702030302020204" pitchFamily="66" charset="0"/>
                <a:ea typeface="Times New Roman" panose="02020603050405020304" pitchFamily="18" charset="0"/>
              </a:rPr>
              <a:t>asks</a:t>
            </a:r>
          </a:p>
          <a:p>
            <a:pPr marL="1085850" lvl="2" indent="-171450" defTabSz="914400">
              <a:buFont typeface="Arial" panose="020B0604020202020204" pitchFamily="34" charset="0"/>
              <a:buChar char="•"/>
            </a:pPr>
            <a:r>
              <a:rPr lang="en-US" altLang="de-DE" sz="1200" dirty="0">
                <a:latin typeface="Comic Sans MS" panose="030F0702030302020204" pitchFamily="66" charset="0"/>
                <a:ea typeface="Calibri" panose="020F0502020204030204" pitchFamily="34" charset="0"/>
                <a:cs typeface="Times New Roman" panose="02020603050405020304" pitchFamily="18" charset="0"/>
              </a:rPr>
              <a:t>What happens with the pressure inside the bottle when you press and release it? Explain, how the bottle-clouds can be formed.</a:t>
            </a:r>
          </a:p>
          <a:p>
            <a:pPr marL="1085850" lvl="2" indent="-171450" defTabSz="914400">
              <a:buFont typeface="Arial" panose="020B0604020202020204" pitchFamily="34" charset="0"/>
              <a:buChar char="•"/>
            </a:pPr>
            <a:r>
              <a:rPr lang="en-US" altLang="de-DE" sz="1200" dirty="0">
                <a:latin typeface="Comic Sans MS" panose="030F0702030302020204" pitchFamily="66" charset="0"/>
                <a:ea typeface="Calibri" panose="020F0502020204030204" pitchFamily="34" charset="0"/>
                <a:cs typeface="Times New Roman" panose="02020603050405020304" pitchFamily="18" charset="0"/>
              </a:rPr>
              <a:t>Try to get any clouds without the matches and explain which role they play in order to make clouds.</a:t>
            </a:r>
            <a:endParaRPr lang="de-DE" altLang="de-DE" sz="1200" dirty="0"/>
          </a:p>
          <a:p>
            <a:pPr marL="1085850" lvl="2" indent="-171450" defTabSz="914400">
              <a:buFont typeface="Arial" panose="020B0604020202020204" pitchFamily="34" charset="0"/>
              <a:buChar char="•"/>
            </a:pPr>
            <a:r>
              <a:rPr lang="en-US" altLang="de-DE" sz="1200" dirty="0">
                <a:latin typeface="Comic Sans MS" panose="030F0702030302020204" pitchFamily="66" charset="0"/>
                <a:ea typeface="Calibri" panose="020F0502020204030204" pitchFamily="34" charset="0"/>
                <a:cs typeface="Times New Roman" panose="02020603050405020304" pitchFamily="18" charset="0"/>
              </a:rPr>
              <a:t>Make the connection to “real” clouds by filling in the table below.</a:t>
            </a:r>
            <a:endParaRPr lang="de-DE" altLang="de-DE" sz="1200" dirty="0"/>
          </a:p>
          <a:p>
            <a:pPr lvl="2" defTabSz="914400"/>
            <a:endParaRPr lang="de-DE" altLang="de-DE" sz="1200" dirty="0"/>
          </a:p>
          <a:p>
            <a:pPr marL="914400" marR="0" lvl="2" indent="0" algn="l" defTabSz="914400" rtl="0" eaLnBrk="0" fontAlgn="base" latinLnBrk="0" hangingPunct="0">
              <a:lnSpc>
                <a:spcPct val="100000"/>
              </a:lnSpc>
              <a:spcBef>
                <a:spcPct val="0"/>
              </a:spcBef>
              <a:spcAft>
                <a:spcPct val="0"/>
              </a:spcAft>
              <a:buClrTx/>
              <a:buSzTx/>
              <a:tabLst>
                <a:tab pos="449263" algn="l"/>
              </a:tabLst>
            </a:pPr>
            <a:endParaRPr kumimoji="0" lang="en-US"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pic>
        <p:nvPicPr>
          <p:cNvPr id="1029" name="Picture 5">
            <a:extLst>
              <a:ext uri="{FF2B5EF4-FFF2-40B4-BE49-F238E27FC236}">
                <a16:creationId xmlns:a16="http://schemas.microsoft.com/office/drawing/2014/main" id="{11331D2D-5C59-490E-97A5-35A2B335B1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7895" y="1954782"/>
            <a:ext cx="1226390" cy="613195"/>
          </a:xfrm>
          <a:prstGeom prst="rect">
            <a:avLst/>
          </a:prstGeom>
          <a:noFill/>
          <a:extLst>
            <a:ext uri="{909E8E84-426E-40DD-AFC4-6F175D3DCCD1}">
              <a14:hiddenFill xmlns:a14="http://schemas.microsoft.com/office/drawing/2010/main">
                <a:solidFill>
                  <a:srgbClr val="FFFFFF"/>
                </a:solidFill>
              </a14:hiddenFill>
            </a:ext>
          </a:extLst>
        </p:spPr>
      </p:pic>
      <p:sp>
        <p:nvSpPr>
          <p:cNvPr id="16" name="Rechteck 15">
            <a:extLst>
              <a:ext uri="{FF2B5EF4-FFF2-40B4-BE49-F238E27FC236}">
                <a16:creationId xmlns:a16="http://schemas.microsoft.com/office/drawing/2014/main" id="{41E054ED-425C-4BA8-9E8E-6BD612BE6175}"/>
              </a:ext>
            </a:extLst>
          </p:cNvPr>
          <p:cNvSpPr/>
          <p:nvPr/>
        </p:nvSpPr>
        <p:spPr>
          <a:xfrm>
            <a:off x="60385" y="60385"/>
            <a:ext cx="9782355" cy="6694098"/>
          </a:xfrm>
          <a:prstGeom prst="rect">
            <a:avLst/>
          </a:prstGeom>
          <a:no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CBFBC80E-0CEF-4721-8596-CEDBFA7DE2C8}"/>
              </a:ext>
            </a:extLst>
          </p:cNvPr>
          <p:cNvSpPr/>
          <p:nvPr/>
        </p:nvSpPr>
        <p:spPr>
          <a:xfrm>
            <a:off x="191146" y="198407"/>
            <a:ext cx="9522198" cy="6418054"/>
          </a:xfrm>
          <a:prstGeom prst="rect">
            <a:avLst/>
          </a:prstGeom>
          <a:noFill/>
          <a:ln w="762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33" name="Picture 9" descr="Flagge Großbritannien">
            <a:extLst>
              <a:ext uri="{FF2B5EF4-FFF2-40B4-BE49-F238E27FC236}">
                <a16:creationId xmlns:a16="http://schemas.microsoft.com/office/drawing/2014/main" id="{717849DD-E85C-4722-9A1D-E41A14925F32}"/>
              </a:ext>
            </a:extLst>
          </p:cNvPr>
          <p:cNvPicPr>
            <a:picLocks noChangeAspect="1" noChangeArrowheads="1"/>
          </p:cNvPicPr>
          <p:nvPr/>
        </p:nvPicPr>
        <p:blipFill>
          <a:blip r:embed="rId3">
            <a:clrChange>
              <a:clrFrom>
                <a:srgbClr val="FEFFFE"/>
              </a:clrFrom>
              <a:clrTo>
                <a:srgbClr val="FEFFFE">
                  <a:alpha val="0"/>
                </a:srgbClr>
              </a:clrTo>
            </a:clrChange>
            <a:extLst>
              <a:ext uri="{28A0092B-C50C-407E-A947-70E740481C1C}">
                <a14:useLocalDpi xmlns:a14="http://schemas.microsoft.com/office/drawing/2010/main" val="0"/>
              </a:ext>
            </a:extLst>
          </a:blip>
          <a:srcRect/>
          <a:stretch>
            <a:fillRect/>
          </a:stretch>
        </p:blipFill>
        <p:spPr bwMode="auto">
          <a:xfrm>
            <a:off x="8793451" y="259932"/>
            <a:ext cx="770151" cy="616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69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52D64004-250D-4ABD-BB4B-6527D2633A30}"/>
              </a:ext>
            </a:extLst>
          </p:cNvPr>
          <p:cNvGraphicFramePr>
            <a:graphicFrameLocks noGrp="1"/>
          </p:cNvGraphicFramePr>
          <p:nvPr>
            <p:extLst>
              <p:ext uri="{D42A27DB-BD31-4B8C-83A1-F6EECF244321}">
                <p14:modId xmlns:p14="http://schemas.microsoft.com/office/powerpoint/2010/main" val="2996363839"/>
              </p:ext>
            </p:extLst>
          </p:nvPr>
        </p:nvGraphicFramePr>
        <p:xfrm>
          <a:off x="5207333" y="4336733"/>
          <a:ext cx="3890513" cy="2036416"/>
        </p:xfrm>
        <a:graphic>
          <a:graphicData uri="http://schemas.openxmlformats.org/drawingml/2006/table">
            <a:tbl>
              <a:tblPr>
                <a:tableStyleId>{5C22544A-7EE6-4342-B048-85BDC9FD1C3A}</a:tableStyleId>
              </a:tblPr>
              <a:tblGrid>
                <a:gridCol w="1474549">
                  <a:extLst>
                    <a:ext uri="{9D8B030D-6E8A-4147-A177-3AD203B41FA5}">
                      <a16:colId xmlns:a16="http://schemas.microsoft.com/office/drawing/2014/main" val="4093118817"/>
                    </a:ext>
                  </a:extLst>
                </a:gridCol>
                <a:gridCol w="2415964">
                  <a:extLst>
                    <a:ext uri="{9D8B030D-6E8A-4147-A177-3AD203B41FA5}">
                      <a16:colId xmlns:a16="http://schemas.microsoft.com/office/drawing/2014/main" val="41688116"/>
                    </a:ext>
                  </a:extLst>
                </a:gridCol>
              </a:tblGrid>
              <a:tr h="400489">
                <a:tc>
                  <a:txBody>
                    <a:bodyPr/>
                    <a:lstStyle/>
                    <a:p>
                      <a:pPr marL="144145" algn="ctr">
                        <a:lnSpc>
                          <a:spcPts val="1500"/>
                        </a:lnSpc>
                        <a:spcBef>
                          <a:spcPts val="400"/>
                        </a:spcBef>
                        <a:spcAft>
                          <a:spcPts val="400"/>
                        </a:spcAft>
                      </a:pPr>
                      <a:r>
                        <a:rPr lang="en-US" sz="1000" b="1" dirty="0" err="1">
                          <a:effectLst/>
                        </a:rPr>
                        <a:t>Flaschenwolken</a:t>
                      </a:r>
                      <a:endParaRPr lang="de-DE" sz="10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144145" algn="ctr">
                        <a:lnSpc>
                          <a:spcPts val="1500"/>
                        </a:lnSpc>
                        <a:spcBef>
                          <a:spcPts val="400"/>
                        </a:spcBef>
                        <a:spcAft>
                          <a:spcPts val="400"/>
                        </a:spcAft>
                      </a:pPr>
                      <a:r>
                        <a:rPr lang="en-US" sz="1000" b="1" dirty="0" err="1">
                          <a:effectLst/>
                        </a:rPr>
                        <a:t>Wolken</a:t>
                      </a:r>
                      <a:r>
                        <a:rPr lang="en-US" sz="1000" b="1" dirty="0">
                          <a:effectLst/>
                        </a:rPr>
                        <a:t> in der </a:t>
                      </a:r>
                      <a:r>
                        <a:rPr lang="en-US" sz="1000" b="1" dirty="0" err="1">
                          <a:effectLst/>
                        </a:rPr>
                        <a:t>Atmosphäre</a:t>
                      </a:r>
                      <a:endParaRPr lang="de-DE" sz="10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8246467"/>
                  </a:ext>
                </a:extLst>
              </a:tr>
              <a:tr h="400489">
                <a:tc>
                  <a:txBody>
                    <a:bodyPr/>
                    <a:lstStyle/>
                    <a:p>
                      <a:pPr marL="144145" algn="ctr">
                        <a:lnSpc>
                          <a:spcPts val="1500"/>
                        </a:lnSpc>
                        <a:spcBef>
                          <a:spcPts val="400"/>
                        </a:spcBef>
                        <a:spcAft>
                          <a:spcPts val="400"/>
                        </a:spcAft>
                      </a:pPr>
                      <a:r>
                        <a:rPr lang="en-US" sz="1000" dirty="0">
                          <a:effectLst/>
                        </a:rPr>
                        <a:t>Wasser</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145" algn="ctr">
                        <a:lnSpc>
                          <a:spcPts val="1500"/>
                        </a:lnSpc>
                        <a:spcBef>
                          <a:spcPts val="400"/>
                        </a:spcBef>
                        <a:spcAft>
                          <a:spcPts val="400"/>
                        </a:spcAft>
                      </a:pPr>
                      <a:r>
                        <a:rPr lang="en-US" sz="1000" dirty="0">
                          <a:effectLst/>
                        </a:rPr>
                        <a:t> </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0051295"/>
                  </a:ext>
                </a:extLst>
              </a:tr>
              <a:tr h="400489">
                <a:tc>
                  <a:txBody>
                    <a:bodyPr/>
                    <a:lstStyle/>
                    <a:p>
                      <a:pPr marL="144145" algn="ctr">
                        <a:lnSpc>
                          <a:spcPts val="1500"/>
                        </a:lnSpc>
                        <a:spcBef>
                          <a:spcPts val="400"/>
                        </a:spcBef>
                        <a:spcAft>
                          <a:spcPts val="400"/>
                        </a:spcAft>
                      </a:pPr>
                      <a:r>
                        <a:rPr lang="en-US" sz="1000" dirty="0" err="1">
                          <a:effectLst/>
                        </a:rPr>
                        <a:t>Pressen</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145" algn="ctr">
                        <a:lnSpc>
                          <a:spcPts val="1500"/>
                        </a:lnSpc>
                        <a:spcBef>
                          <a:spcPts val="400"/>
                        </a:spcBef>
                        <a:spcAft>
                          <a:spcPts val="400"/>
                        </a:spcAft>
                      </a:pPr>
                      <a:r>
                        <a:rPr lang="en-US" sz="1000" dirty="0">
                          <a:effectLst/>
                        </a:rPr>
                        <a:t> </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748007"/>
                  </a:ext>
                </a:extLst>
              </a:tr>
              <a:tr h="471552">
                <a:tc>
                  <a:txBody>
                    <a:bodyPr/>
                    <a:lstStyle/>
                    <a:p>
                      <a:pPr marL="144145" algn="ctr">
                        <a:lnSpc>
                          <a:spcPts val="1500"/>
                        </a:lnSpc>
                        <a:spcBef>
                          <a:spcPts val="400"/>
                        </a:spcBef>
                        <a:spcAft>
                          <a:spcPts val="400"/>
                        </a:spcAft>
                      </a:pPr>
                      <a:r>
                        <a:rPr lang="en-US" sz="1000" dirty="0" err="1">
                          <a:effectLst/>
                        </a:rPr>
                        <a:t>Loslassen</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145" algn="ctr">
                        <a:lnSpc>
                          <a:spcPts val="1500"/>
                        </a:lnSpc>
                        <a:spcBef>
                          <a:spcPts val="400"/>
                        </a:spcBef>
                        <a:spcAft>
                          <a:spcPts val="400"/>
                        </a:spcAft>
                      </a:pPr>
                      <a:r>
                        <a:rPr lang="en-US" sz="1000" dirty="0">
                          <a:effectLst/>
                        </a:rPr>
                        <a:t> </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1033167"/>
                  </a:ext>
                </a:extLst>
              </a:tr>
              <a:tr h="363397">
                <a:tc>
                  <a:txBody>
                    <a:bodyPr/>
                    <a:lstStyle/>
                    <a:p>
                      <a:pPr marL="144145" algn="ctr">
                        <a:lnSpc>
                          <a:spcPts val="1500"/>
                        </a:lnSpc>
                        <a:spcBef>
                          <a:spcPts val="400"/>
                        </a:spcBef>
                        <a:spcAft>
                          <a:spcPts val="400"/>
                        </a:spcAft>
                      </a:pPr>
                      <a:r>
                        <a:rPr lang="en-US" sz="1000" dirty="0" err="1">
                          <a:effectLst/>
                        </a:rPr>
                        <a:t>Streichhölzer</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145" algn="ctr">
                        <a:lnSpc>
                          <a:spcPts val="1500"/>
                        </a:lnSpc>
                        <a:spcBef>
                          <a:spcPts val="400"/>
                        </a:spcBef>
                        <a:spcAft>
                          <a:spcPts val="400"/>
                        </a:spcAft>
                      </a:pPr>
                      <a:r>
                        <a:rPr lang="en-US" sz="1000" dirty="0">
                          <a:effectLst/>
                        </a:rPr>
                        <a:t> </a:t>
                      </a:r>
                      <a:endParaRPr lang="de-DE" sz="1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976224"/>
                  </a:ext>
                </a:extLst>
              </a:tr>
            </a:tbl>
          </a:graphicData>
        </a:graphic>
      </p:graphicFrame>
      <p:sp>
        <p:nvSpPr>
          <p:cNvPr id="5" name="Rectangle 1">
            <a:extLst>
              <a:ext uri="{FF2B5EF4-FFF2-40B4-BE49-F238E27FC236}">
                <a16:creationId xmlns:a16="http://schemas.microsoft.com/office/drawing/2014/main" id="{3F2D48F1-D6E8-461F-B7CC-15A611005000}"/>
              </a:ext>
            </a:extLst>
          </p:cNvPr>
          <p:cNvSpPr>
            <a:spLocks noChangeArrowheads="1"/>
          </p:cNvSpPr>
          <p:nvPr/>
        </p:nvSpPr>
        <p:spPr bwMode="auto">
          <a:xfrm>
            <a:off x="-11146" y="1867528"/>
            <a:ext cx="4675517" cy="1928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50784" rIns="91440" bIns="76176" numCol="1" anchor="ctr" anchorCtr="0" compatLnSpc="1">
            <a:prstTxWarp prst="textNoShape">
              <a:avLst/>
            </a:prstTxWarp>
            <a:spAutoFit/>
          </a:bodyPr>
          <a:lstStyle>
            <a:lvl1pPr eaLnBrk="0" fontAlgn="base" hangingPunct="0">
              <a:spcBef>
                <a:spcPct val="0"/>
              </a:spcBef>
              <a:spcAft>
                <a:spcPct val="0"/>
              </a:spcAft>
              <a:tabLst>
                <a:tab pos="449263"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GB" altLang="de-DE" sz="1200" b="1" i="0" u="none" strike="noStrike" cap="none" normalizeH="0" baseline="0" dirty="0" err="1">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Durchführung</a:t>
            </a:r>
            <a:r>
              <a:rPr kumimoji="0" lang="en-GB"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kumimoji="0" lang="en-GB" altLang="de-DE" sz="1200" b="1" i="0" u="none" strike="noStrike" cap="none" normalizeH="0" baseline="0" dirty="0" err="1">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Flaschenwolken</a:t>
            </a:r>
            <a:r>
              <a:rPr kumimoji="0" lang="en-GB"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Fülle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Wasser in die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Flasche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Werfe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ein</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oder</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zwei</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brennende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Streichhölzer</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in die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Flasche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und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schließe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sie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daraufhin</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schnell und fest. Presse die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Flasche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mit</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D</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einen</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Händen</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sehr</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fest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zusammen</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und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lasse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sie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dann</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plötzlich</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wieder</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los. Was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kannst</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Du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dabei</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beobachten</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Wiederhole</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 den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Vorgang</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einige</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 Male.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Kannst</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 Du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jedes</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 Mal die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gleiche</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Beobachtung</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machen</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Öffne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die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Flasche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am Ende und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presse</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vorsichtig</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ein</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paar</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Mal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Luft</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aus</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ihr</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raus</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Was </a:t>
            </a:r>
            <a:r>
              <a:rPr kumimoji="0" lang="en-US" altLang="de-DE" sz="1100" b="0" i="0" u="none" strike="noStrike" cap="none" normalizeH="0" baseline="0" dirty="0" err="1">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kannst</a:t>
            </a:r>
            <a:r>
              <a:rPr kumimoji="0" lang="en-US" altLang="de-DE" sz="11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Du </a:t>
            </a:r>
            <a:r>
              <a:rPr lang="en-US" altLang="de-DE" sz="1100" dirty="0" err="1">
                <a:latin typeface="Comic Sans MS" panose="030F0702030302020204" pitchFamily="66" charset="0"/>
                <a:ea typeface="Calibri" panose="020F0502020204030204" pitchFamily="34" charset="0"/>
                <a:cs typeface="Times New Roman" panose="02020603050405020304" pitchFamily="18" charset="0"/>
              </a:rPr>
              <a:t>beobachten</a:t>
            </a:r>
            <a:r>
              <a:rPr lang="en-US" altLang="de-DE" sz="1100" dirty="0">
                <a:latin typeface="Comic Sans MS" panose="030F0702030302020204" pitchFamily="66" charset="0"/>
                <a:ea typeface="Calibri" panose="020F0502020204030204" pitchFamily="34" charset="0"/>
                <a:cs typeface="Times New Roman" panose="02020603050405020304" pitchFamily="18" charset="0"/>
              </a:rPr>
              <a: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7" name="Textfeld 6">
            <a:extLst>
              <a:ext uri="{FF2B5EF4-FFF2-40B4-BE49-F238E27FC236}">
                <a16:creationId xmlns:a16="http://schemas.microsoft.com/office/drawing/2014/main" id="{84585E4D-C58F-4934-BA37-3BAFB2760475}"/>
              </a:ext>
            </a:extLst>
          </p:cNvPr>
          <p:cNvSpPr txBox="1"/>
          <p:nvPr/>
        </p:nvSpPr>
        <p:spPr>
          <a:xfrm>
            <a:off x="2498640" y="228298"/>
            <a:ext cx="4748841" cy="677108"/>
          </a:xfrm>
          <a:prstGeom prst="rect">
            <a:avLst/>
          </a:prstGeom>
          <a:noFill/>
        </p:spPr>
        <p:txBody>
          <a:bodyPr wrap="square" rtlCol="0">
            <a:spAutoFit/>
          </a:bodyPr>
          <a:lstStyle/>
          <a:p>
            <a:pPr algn="ctr"/>
            <a:r>
              <a:rPr lang="de-DE" sz="2400" b="1" dirty="0">
                <a:latin typeface="Comic Sans MS" panose="030F0702030302020204" pitchFamily="66" charset="0"/>
              </a:rPr>
              <a:t>W</a:t>
            </a:r>
            <a:r>
              <a:rPr lang="de-DE" sz="2000" b="1" dirty="0">
                <a:latin typeface="Comic Sans MS" panose="030F0702030302020204" pitchFamily="66" charset="0"/>
              </a:rPr>
              <a:t>olken selber machen</a:t>
            </a:r>
            <a:r>
              <a:rPr lang="de-DE" sz="1600" b="1" dirty="0">
                <a:latin typeface="Comic Sans MS" panose="030F0702030302020204" pitchFamily="66" charset="0"/>
              </a:rPr>
              <a:t> </a:t>
            </a:r>
          </a:p>
          <a:p>
            <a:pPr algn="ctr"/>
            <a:r>
              <a:rPr lang="de-DE" sz="1400" dirty="0">
                <a:latin typeface="Comic Sans MS" panose="030F0702030302020204" pitchFamily="66" charset="0"/>
              </a:rPr>
              <a:t>(Reader S. 43)</a:t>
            </a:r>
            <a:endParaRPr lang="de-DE" dirty="0">
              <a:latin typeface="Comic Sans MS" panose="030F0702030302020204" pitchFamily="66" charset="0"/>
            </a:endParaRPr>
          </a:p>
        </p:txBody>
      </p:sp>
      <p:sp>
        <p:nvSpPr>
          <p:cNvPr id="8" name="Rectangle 1">
            <a:extLst>
              <a:ext uri="{FF2B5EF4-FFF2-40B4-BE49-F238E27FC236}">
                <a16:creationId xmlns:a16="http://schemas.microsoft.com/office/drawing/2014/main" id="{95F8DEBF-0D86-46BE-8A4C-4FA35A723AA6}"/>
              </a:ext>
            </a:extLst>
          </p:cNvPr>
          <p:cNvSpPr>
            <a:spLocks noChangeArrowheads="1"/>
          </p:cNvSpPr>
          <p:nvPr/>
        </p:nvSpPr>
        <p:spPr bwMode="auto">
          <a:xfrm>
            <a:off x="-12940" y="1080123"/>
            <a:ext cx="9376914" cy="97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50784" rIns="91440" bIns="76176" numCol="1" anchor="ctr" anchorCtr="0" compatLnSpc="1">
            <a:prstTxWarp prst="textNoShape">
              <a:avLst/>
            </a:prstTxWarp>
            <a:spAutoFit/>
          </a:bodyPr>
          <a:lstStyle>
            <a:lvl1pPr eaLnBrk="0" fontAlgn="base" hangingPunct="0">
              <a:spcBef>
                <a:spcPct val="0"/>
              </a:spcBef>
              <a:spcAft>
                <a:spcPct val="0"/>
              </a:spcAft>
              <a:tabLst>
                <a:tab pos="449263"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449263" algn="l"/>
              </a:tabLst>
            </a:pPr>
            <a:r>
              <a:rPr lang="de-DE" altLang="de-DE" sz="1100" dirty="0">
                <a:latin typeface="Comic Sans MS" panose="030F0702030302020204" pitchFamily="66" charset="0"/>
                <a:cs typeface="Times New Roman" panose="02020603050405020304" pitchFamily="18" charset="0"/>
              </a:rPr>
              <a:t>Wasser kondensiert, wenn der Taupunkt erreicht ist. Durch plötzliches Vergrößern eines gegebenen Luftvolumens wird sich diese abkühlen. Durch die Abkühlung kann der Taupunkt überschritten werden und Wasser aus der Luft auskondensieren. Dabei ist allerdings die Anwesenheit von Aerosolen wichtig, da sie dem Wasser einen Kondensationskeim bieten. </a:t>
            </a: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110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1100" b="0" i="0" u="none" strike="noStrike" cap="none" normalizeH="0" baseline="0" dirty="0">
              <a:ln>
                <a:noFill/>
              </a:ln>
              <a:solidFill>
                <a:schemeClr val="tx1"/>
              </a:solidFill>
              <a:effectLst/>
            </a:endParaRPr>
          </a:p>
        </p:txBody>
      </p:sp>
      <p:sp>
        <p:nvSpPr>
          <p:cNvPr id="9" name="Rectangle 1">
            <a:extLst>
              <a:ext uri="{FF2B5EF4-FFF2-40B4-BE49-F238E27FC236}">
                <a16:creationId xmlns:a16="http://schemas.microsoft.com/office/drawing/2014/main" id="{107F030F-EDE6-4B9C-B7C6-6E5A4235D275}"/>
              </a:ext>
            </a:extLst>
          </p:cNvPr>
          <p:cNvSpPr>
            <a:spLocks noChangeArrowheads="1"/>
          </p:cNvSpPr>
          <p:nvPr/>
        </p:nvSpPr>
        <p:spPr bwMode="auto">
          <a:xfrm>
            <a:off x="4694060" y="1867528"/>
            <a:ext cx="4917057" cy="2113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50784" rIns="91440" bIns="76176" numCol="1" anchor="ctr" anchorCtr="0" compatLnSpc="1">
            <a:prstTxWarp prst="textNoShape">
              <a:avLst/>
            </a:prstTxWarp>
            <a:spAutoFit/>
          </a:bodyPr>
          <a:lstStyle>
            <a:lvl1pPr eaLnBrk="0" fontAlgn="base" hangingPunct="0">
              <a:spcBef>
                <a:spcPct val="0"/>
              </a:spcBef>
              <a:spcAft>
                <a:spcPct val="0"/>
              </a:spcAft>
              <a:tabLst>
                <a:tab pos="449263"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en-GB" altLang="de-DE" sz="1200" b="1" i="0" u="none" strike="noStrike" cap="none" normalizeH="0" baseline="0" dirty="0" err="1">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Durchführung</a:t>
            </a:r>
            <a:r>
              <a:rPr kumimoji="0" lang="en-GB"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kumimoji="0" lang="en-GB" altLang="de-DE" sz="1200" b="1" i="0" u="none" strike="noStrike" cap="none" normalizeH="0" baseline="0" dirty="0" err="1">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Wolkenkammerwolken</a:t>
            </a:r>
            <a:r>
              <a:rPr kumimoji="0" lang="en-GB"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Von Prof. </a:t>
            </a: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Dr.</a:t>
            </a: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 Thomas Leisner, </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Karlsruher</a:t>
            </a: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 </a:t>
            </a: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Institut</a:t>
            </a: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 </a:t>
            </a: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für</a:t>
            </a:r>
            <a:r>
              <a:rPr lang="en-GB" altLang="de-DE" sz="900" dirty="0">
                <a:latin typeface="Comic Sans MS" panose="030F0702030302020204" pitchFamily="66" charset="0"/>
                <a:ea typeface="Times New Roman" panose="02020603050405020304" pitchFamily="18" charset="0"/>
                <a:cs typeface="Times New Roman" panose="02020603050405020304" pitchFamily="18" charset="0"/>
              </a:rPr>
              <a:t> </a:t>
            </a:r>
            <a:r>
              <a:rPr lang="en-GB" altLang="de-DE" sz="900" dirty="0" err="1">
                <a:latin typeface="Comic Sans MS" panose="030F0702030302020204" pitchFamily="66" charset="0"/>
                <a:ea typeface="Times New Roman" panose="02020603050405020304" pitchFamily="18" charset="0"/>
                <a:cs typeface="Times New Roman" panose="02020603050405020304" pitchFamily="18" charset="0"/>
              </a:rPr>
              <a:t>Technologie</a:t>
            </a:r>
            <a:endParaRPr kumimoji="0" lang="en-GB" altLang="de-DE" sz="90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endParaRPr kumimoji="0" lang="en-GB" altLang="de-DE" sz="11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1100" dirty="0">
                <a:latin typeface="Comic Sans MS" panose="030F0702030302020204" pitchFamily="66" charset="0"/>
                <a:cs typeface="Times New Roman" panose="02020603050405020304" pitchFamily="18" charset="0"/>
              </a:rPr>
              <a:t>Mache da Licht in der </a:t>
            </a:r>
            <a:r>
              <a:rPr lang="en-GB" altLang="de-DE" sz="1100" dirty="0" err="1">
                <a:latin typeface="Comic Sans MS" panose="030F0702030302020204" pitchFamily="66" charset="0"/>
                <a:cs typeface="Times New Roman" panose="02020603050405020304" pitchFamily="18" charset="0"/>
              </a:rPr>
              <a:t>Kammer</a:t>
            </a:r>
            <a:r>
              <a:rPr lang="en-GB" altLang="de-DE" sz="1100" dirty="0">
                <a:latin typeface="Comic Sans MS" panose="030F0702030302020204" pitchFamily="66" charset="0"/>
                <a:cs typeface="Times New Roman" panose="02020603050405020304" pitchFamily="18" charset="0"/>
              </a:rPr>
              <a:t> an.</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1100" dirty="0" err="1">
                <a:latin typeface="Comic Sans MS" panose="030F0702030302020204" pitchFamily="66" charset="0"/>
                <a:cs typeface="Times New Roman" panose="02020603050405020304" pitchFamily="18" charset="0"/>
              </a:rPr>
              <a:t>Hauche</a:t>
            </a:r>
            <a:r>
              <a:rPr lang="en-GB" altLang="de-DE" sz="1100" dirty="0">
                <a:latin typeface="Comic Sans MS" panose="030F0702030302020204" pitchFamily="66" charset="0"/>
                <a:cs typeface="Times New Roman" panose="02020603050405020304" pitchFamily="18" charset="0"/>
              </a:rPr>
              <a:t> in die </a:t>
            </a:r>
            <a:r>
              <a:rPr lang="en-GB" altLang="de-DE" sz="1100" dirty="0" err="1">
                <a:latin typeface="Comic Sans MS" panose="030F0702030302020204" pitchFamily="66" charset="0"/>
                <a:cs typeface="Times New Roman" panose="02020603050405020304" pitchFamily="18" charset="0"/>
              </a:rPr>
              <a:t>Kammer</a:t>
            </a:r>
            <a:r>
              <a:rPr lang="en-GB" altLang="de-DE" sz="1100" dirty="0">
                <a:latin typeface="Comic Sans MS" panose="030F0702030302020204" pitchFamily="66" charset="0"/>
                <a:cs typeface="Times New Roman" panose="02020603050405020304" pitchFamily="18" charset="0"/>
              </a:rPr>
              <a:t> rein. </a:t>
            </a:r>
            <a:r>
              <a:rPr lang="en-GB" altLang="de-DE" sz="1100" dirty="0" err="1">
                <a:latin typeface="Comic Sans MS" panose="030F0702030302020204" pitchFamily="66" charset="0"/>
                <a:cs typeface="Times New Roman" panose="02020603050405020304" pitchFamily="18" charset="0"/>
              </a:rPr>
              <a:t>Entzünde</a:t>
            </a:r>
            <a:r>
              <a:rPr lang="en-GB" altLang="de-DE" sz="1100" dirty="0">
                <a:latin typeface="Comic Sans MS" panose="030F0702030302020204" pitchFamily="66" charset="0"/>
                <a:cs typeface="Times New Roman" panose="02020603050405020304" pitchFamily="18" charset="0"/>
              </a:rPr>
              <a:t> </a:t>
            </a:r>
            <a:r>
              <a:rPr lang="en-GB" altLang="de-DE" sz="1100" dirty="0" err="1">
                <a:latin typeface="Comic Sans MS" panose="030F0702030302020204" pitchFamily="66" charset="0"/>
                <a:cs typeface="Times New Roman" panose="02020603050405020304" pitchFamily="18" charset="0"/>
              </a:rPr>
              <a:t>ein</a:t>
            </a:r>
            <a:r>
              <a:rPr lang="en-GB" altLang="de-DE" sz="1100" dirty="0">
                <a:latin typeface="Comic Sans MS" panose="030F0702030302020204" pitchFamily="66" charset="0"/>
                <a:cs typeface="Times New Roman" panose="02020603050405020304" pitchFamily="18" charset="0"/>
              </a:rPr>
              <a:t> </a:t>
            </a:r>
            <a:r>
              <a:rPr lang="en-GB" altLang="de-DE" sz="1100" dirty="0" err="1">
                <a:latin typeface="Comic Sans MS" panose="030F0702030302020204" pitchFamily="66" charset="0"/>
                <a:cs typeface="Times New Roman" panose="02020603050405020304" pitchFamily="18" charset="0"/>
              </a:rPr>
              <a:t>Streichholz</a:t>
            </a:r>
            <a:r>
              <a:rPr lang="en-GB" altLang="de-DE" sz="1100" dirty="0">
                <a:latin typeface="Comic Sans MS" panose="030F0702030302020204" pitchFamily="66" charset="0"/>
                <a:cs typeface="Times New Roman" panose="02020603050405020304" pitchFamily="18" charset="0"/>
              </a:rPr>
              <a:t> und </a:t>
            </a:r>
            <a:r>
              <a:rPr lang="en-GB" altLang="de-DE" sz="1100" dirty="0" err="1">
                <a:latin typeface="Comic Sans MS" panose="030F0702030302020204" pitchFamily="66" charset="0"/>
                <a:cs typeface="Times New Roman" panose="02020603050405020304" pitchFamily="18" charset="0"/>
              </a:rPr>
              <a:t>lasse</a:t>
            </a:r>
            <a:r>
              <a:rPr lang="en-GB" altLang="de-DE" sz="1100" dirty="0">
                <a:latin typeface="Comic Sans MS" panose="030F0702030302020204" pitchFamily="66" charset="0"/>
                <a:cs typeface="Times New Roman" panose="02020603050405020304" pitchFamily="18" charset="0"/>
              </a:rPr>
              <a:t> es </a:t>
            </a:r>
            <a:r>
              <a:rPr lang="en-GB" altLang="de-DE" sz="1100" dirty="0" err="1">
                <a:latin typeface="Comic Sans MS" panose="030F0702030302020204" pitchFamily="66" charset="0"/>
                <a:cs typeface="Times New Roman" panose="02020603050405020304" pitchFamily="18" charset="0"/>
              </a:rPr>
              <a:t>kuz</a:t>
            </a:r>
            <a:r>
              <a:rPr lang="en-GB" altLang="de-DE" sz="1100" dirty="0">
                <a:latin typeface="Comic Sans MS" panose="030F0702030302020204" pitchFamily="66" charset="0"/>
                <a:cs typeface="Times New Roman" panose="02020603050405020304" pitchFamily="18" charset="0"/>
              </a:rPr>
              <a:t> Brennen. </a:t>
            </a:r>
            <a:r>
              <a:rPr lang="en-GB" altLang="de-DE" sz="1100" dirty="0" err="1">
                <a:latin typeface="Comic Sans MS" panose="030F0702030302020204" pitchFamily="66" charset="0"/>
                <a:cs typeface="Times New Roman" panose="02020603050405020304" pitchFamily="18" charset="0"/>
              </a:rPr>
              <a:t>Lösche</a:t>
            </a:r>
            <a:r>
              <a:rPr lang="en-GB" altLang="de-DE" sz="1100" dirty="0">
                <a:latin typeface="Comic Sans MS" panose="030F0702030302020204" pitchFamily="66" charset="0"/>
                <a:cs typeface="Times New Roman" panose="02020603050405020304" pitchFamily="18" charset="0"/>
              </a:rPr>
              <a:t> es </a:t>
            </a:r>
            <a:r>
              <a:rPr lang="en-GB" altLang="de-DE" sz="1100" dirty="0" err="1">
                <a:latin typeface="Comic Sans MS" panose="030F0702030302020204" pitchFamily="66" charset="0"/>
                <a:cs typeface="Times New Roman" panose="02020603050405020304" pitchFamily="18" charset="0"/>
              </a:rPr>
              <a:t>wieder</a:t>
            </a:r>
            <a:r>
              <a:rPr lang="en-GB" altLang="de-DE" sz="1100" dirty="0">
                <a:latin typeface="Comic Sans MS" panose="030F0702030302020204" pitchFamily="66" charset="0"/>
                <a:cs typeface="Times New Roman" panose="02020603050405020304" pitchFamily="18" charset="0"/>
              </a:rPr>
              <a:t> und </a:t>
            </a:r>
            <a:r>
              <a:rPr lang="en-GB" altLang="de-DE" sz="1100" dirty="0" err="1">
                <a:latin typeface="Comic Sans MS" panose="030F0702030302020204" pitchFamily="66" charset="0"/>
                <a:cs typeface="Times New Roman" panose="02020603050405020304" pitchFamily="18" charset="0"/>
              </a:rPr>
              <a:t>halte</a:t>
            </a:r>
            <a:r>
              <a:rPr lang="en-GB" altLang="de-DE" sz="1100" dirty="0">
                <a:latin typeface="Comic Sans MS" panose="030F0702030302020204" pitchFamily="66" charset="0"/>
                <a:cs typeface="Times New Roman" panose="02020603050405020304" pitchFamily="18" charset="0"/>
              </a:rPr>
              <a:t> es </a:t>
            </a:r>
            <a:r>
              <a:rPr lang="en-GB" altLang="de-DE" sz="1100" dirty="0" err="1">
                <a:latin typeface="Comic Sans MS" panose="030F0702030302020204" pitchFamily="66" charset="0"/>
                <a:cs typeface="Times New Roman" panose="02020603050405020304" pitchFamily="18" charset="0"/>
              </a:rPr>
              <a:t>kurz</a:t>
            </a:r>
            <a:r>
              <a:rPr lang="en-GB" altLang="de-DE" sz="1100" dirty="0">
                <a:latin typeface="Comic Sans MS" panose="030F0702030302020204" pitchFamily="66" charset="0"/>
                <a:cs typeface="Times New Roman" panose="02020603050405020304" pitchFamily="18" charset="0"/>
              </a:rPr>
              <a:t> in die </a:t>
            </a:r>
            <a:r>
              <a:rPr lang="en-GB" altLang="de-DE" sz="1100" dirty="0" err="1">
                <a:latin typeface="Comic Sans MS" panose="030F0702030302020204" pitchFamily="66" charset="0"/>
                <a:cs typeface="Times New Roman" panose="02020603050405020304" pitchFamily="18" charset="0"/>
              </a:rPr>
              <a:t>Kammer</a:t>
            </a:r>
            <a:r>
              <a:rPr lang="en-GB" altLang="de-DE" sz="1100" dirty="0">
                <a:latin typeface="Comic Sans MS" panose="030F0702030302020204" pitchFamily="66" charset="0"/>
                <a:cs typeface="Times New Roman" panose="02020603050405020304" pitchFamily="18" charset="0"/>
              </a:rPr>
              <a:t> rein, </a:t>
            </a:r>
            <a:r>
              <a:rPr lang="en-GB" altLang="de-DE" sz="1100" dirty="0" err="1">
                <a:latin typeface="Comic Sans MS" panose="030F0702030302020204" pitchFamily="66" charset="0"/>
                <a:cs typeface="Times New Roman" panose="02020603050405020304" pitchFamily="18" charset="0"/>
              </a:rPr>
              <a:t>während</a:t>
            </a:r>
            <a:r>
              <a:rPr lang="en-GB" altLang="de-DE" sz="1100" dirty="0">
                <a:latin typeface="Comic Sans MS" panose="030F0702030302020204" pitchFamily="66" charset="0"/>
                <a:cs typeface="Times New Roman" panose="02020603050405020304" pitchFamily="18" charset="0"/>
              </a:rPr>
              <a:t> es </a:t>
            </a:r>
            <a:r>
              <a:rPr lang="en-GB" altLang="de-DE" sz="1100" dirty="0" err="1">
                <a:latin typeface="Comic Sans MS" panose="030F0702030302020204" pitchFamily="66" charset="0"/>
                <a:cs typeface="Times New Roman" panose="02020603050405020304" pitchFamily="18" charset="0"/>
              </a:rPr>
              <a:t>noch</a:t>
            </a:r>
            <a:r>
              <a:rPr lang="en-GB" altLang="de-DE" sz="1100" dirty="0">
                <a:latin typeface="Comic Sans MS" panose="030F0702030302020204" pitchFamily="66" charset="0"/>
                <a:cs typeface="Times New Roman" panose="02020603050405020304" pitchFamily="18" charset="0"/>
              </a:rPr>
              <a:t> </a:t>
            </a:r>
            <a:r>
              <a:rPr lang="en-GB" altLang="de-DE" sz="1100" dirty="0" err="1">
                <a:latin typeface="Comic Sans MS" panose="030F0702030302020204" pitchFamily="66" charset="0"/>
                <a:cs typeface="Times New Roman" panose="02020603050405020304" pitchFamily="18" charset="0"/>
              </a:rPr>
              <a:t>raucht</a:t>
            </a:r>
            <a:r>
              <a:rPr lang="en-GB" altLang="de-DE" sz="1100" dirty="0">
                <a:latin typeface="Comic Sans MS" panose="030F0702030302020204" pitchFamily="66" charset="0"/>
                <a:cs typeface="Times New Roman" panose="02020603050405020304" pitchFamily="18" charset="0"/>
              </a:rPr>
              <a:t>. </a:t>
            </a:r>
            <a:r>
              <a:rPr lang="en-GB" altLang="de-DE" sz="1100" dirty="0" err="1">
                <a:latin typeface="Comic Sans MS" panose="030F0702030302020204" pitchFamily="66" charset="0"/>
                <a:cs typeface="Times New Roman" panose="02020603050405020304" pitchFamily="18" charset="0"/>
              </a:rPr>
              <a:t>Entferne</a:t>
            </a:r>
            <a:r>
              <a:rPr lang="en-GB" altLang="de-DE" sz="1100" dirty="0">
                <a:latin typeface="Comic Sans MS" panose="030F0702030302020204" pitchFamily="66" charset="0"/>
                <a:cs typeface="Times New Roman" panose="02020603050405020304" pitchFamily="18" charset="0"/>
              </a:rPr>
              <a:t> es </a:t>
            </a:r>
            <a:r>
              <a:rPr lang="en-GB" altLang="de-DE" sz="1100" dirty="0" err="1">
                <a:latin typeface="Comic Sans MS" panose="030F0702030302020204" pitchFamily="66" charset="0"/>
                <a:cs typeface="Times New Roman" panose="02020603050405020304" pitchFamily="18" charset="0"/>
              </a:rPr>
              <a:t>wieder</a:t>
            </a:r>
            <a:r>
              <a:rPr lang="en-GB" altLang="de-DE" sz="1100" dirty="0">
                <a:latin typeface="Comic Sans MS" panose="030F0702030302020204" pitchFamily="66" charset="0"/>
                <a:cs typeface="Times New Roman" panose="02020603050405020304" pitchFamily="18" charset="0"/>
              </a:rPr>
              <a:t>, bevor Du die </a:t>
            </a:r>
            <a:r>
              <a:rPr lang="en-GB" altLang="de-DE" sz="1100" dirty="0" err="1">
                <a:latin typeface="Comic Sans MS" panose="030F0702030302020204" pitchFamily="66" charset="0"/>
                <a:cs typeface="Times New Roman" panose="02020603050405020304" pitchFamily="18" charset="0"/>
              </a:rPr>
              <a:t>Kammer</a:t>
            </a:r>
            <a:r>
              <a:rPr lang="en-GB" altLang="de-DE" sz="1100" dirty="0">
                <a:latin typeface="Comic Sans MS" panose="030F0702030302020204" pitchFamily="66" charset="0"/>
                <a:cs typeface="Times New Roman" panose="02020603050405020304" pitchFamily="18" charset="0"/>
              </a:rPr>
              <a:t> </a:t>
            </a:r>
            <a:r>
              <a:rPr lang="en-GB" altLang="de-DE" sz="1100" dirty="0" err="1">
                <a:latin typeface="Comic Sans MS" panose="030F0702030302020204" pitchFamily="66" charset="0"/>
                <a:cs typeface="Times New Roman" panose="02020603050405020304" pitchFamily="18" charset="0"/>
              </a:rPr>
              <a:t>schließt</a:t>
            </a:r>
            <a:r>
              <a:rPr lang="en-GB" altLang="de-DE" sz="1100" dirty="0">
                <a:latin typeface="Comic Sans MS" panose="030F0702030302020204" pitchFamily="66"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1100" dirty="0" err="1">
                <a:latin typeface="Comic Sans MS" panose="030F0702030302020204" pitchFamily="66" charset="0"/>
                <a:cs typeface="Times New Roman" panose="02020603050405020304" pitchFamily="18" charset="0"/>
              </a:rPr>
              <a:t>Vergrößere</a:t>
            </a:r>
            <a:r>
              <a:rPr lang="en-GB" altLang="de-DE" sz="1100" dirty="0">
                <a:latin typeface="Comic Sans MS" panose="030F0702030302020204" pitchFamily="66" charset="0"/>
                <a:cs typeface="Times New Roman" panose="02020603050405020304" pitchFamily="18" charset="0"/>
              </a:rPr>
              <a:t> das </a:t>
            </a:r>
            <a:r>
              <a:rPr lang="en-GB" altLang="de-DE" sz="1100" dirty="0" err="1">
                <a:latin typeface="Comic Sans MS" panose="030F0702030302020204" pitchFamily="66" charset="0"/>
                <a:cs typeface="Times New Roman" panose="02020603050405020304" pitchFamily="18" charset="0"/>
              </a:rPr>
              <a:t>Kammervolumen</a:t>
            </a:r>
            <a:r>
              <a:rPr lang="en-GB" altLang="de-DE" sz="1100" dirty="0">
                <a:latin typeface="Comic Sans MS" panose="030F0702030302020204" pitchFamily="66" charset="0"/>
                <a:cs typeface="Times New Roman" panose="02020603050405020304" pitchFamily="18" charset="0"/>
              </a:rPr>
              <a:t>, </a:t>
            </a:r>
            <a:r>
              <a:rPr lang="en-GB" altLang="de-DE" sz="1100" dirty="0" err="1">
                <a:latin typeface="Comic Sans MS" panose="030F0702030302020204" pitchFamily="66" charset="0"/>
                <a:cs typeface="Times New Roman" panose="02020603050405020304" pitchFamily="18" charset="0"/>
              </a:rPr>
              <a:t>indem</a:t>
            </a:r>
            <a:r>
              <a:rPr lang="en-GB" altLang="de-DE" sz="1100" dirty="0">
                <a:latin typeface="Comic Sans MS" panose="030F0702030302020204" pitchFamily="66" charset="0"/>
                <a:cs typeface="Times New Roman" panose="02020603050405020304" pitchFamily="18" charset="0"/>
              </a:rPr>
              <a:t> Du am </a:t>
            </a:r>
            <a:r>
              <a:rPr lang="en-GB" altLang="de-DE" sz="1100" dirty="0" err="1">
                <a:latin typeface="Comic Sans MS" panose="030F0702030302020204" pitchFamily="66" charset="0"/>
                <a:cs typeface="Times New Roman" panose="02020603050405020304" pitchFamily="18" charset="0"/>
              </a:rPr>
              <a:t>Kolben</a:t>
            </a:r>
            <a:r>
              <a:rPr lang="en-GB" altLang="de-DE" sz="1100" dirty="0">
                <a:latin typeface="Comic Sans MS" panose="030F0702030302020204" pitchFamily="66" charset="0"/>
                <a:cs typeface="Times New Roman" panose="02020603050405020304" pitchFamily="18" charset="0"/>
              </a:rPr>
              <a:t> der </a:t>
            </a:r>
            <a:r>
              <a:rPr lang="en-GB" altLang="de-DE" sz="1100" dirty="0" err="1">
                <a:latin typeface="Comic Sans MS" panose="030F0702030302020204" pitchFamily="66" charset="0"/>
                <a:cs typeface="Times New Roman" panose="02020603050405020304" pitchFamily="18" charset="0"/>
              </a:rPr>
              <a:t>Pumpe</a:t>
            </a:r>
            <a:r>
              <a:rPr lang="en-GB" altLang="de-DE" sz="1100" dirty="0">
                <a:latin typeface="Comic Sans MS" panose="030F0702030302020204" pitchFamily="66" charset="0"/>
                <a:cs typeface="Times New Roman" panose="02020603050405020304" pitchFamily="18" charset="0"/>
              </a:rPr>
              <a:t> </a:t>
            </a:r>
            <a:r>
              <a:rPr lang="en-GB" altLang="de-DE" sz="1100" dirty="0" err="1">
                <a:latin typeface="Comic Sans MS" panose="030F0702030302020204" pitchFamily="66" charset="0"/>
                <a:cs typeface="Times New Roman" panose="02020603050405020304" pitchFamily="18" charset="0"/>
              </a:rPr>
              <a:t>ziehst</a:t>
            </a:r>
            <a:r>
              <a:rPr lang="en-GB" altLang="de-DE" sz="1100" dirty="0">
                <a:latin typeface="Comic Sans MS" panose="030F0702030302020204" pitchFamily="66"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lang="en-GB" altLang="de-DE" sz="1100" dirty="0" err="1">
                <a:latin typeface="Comic Sans MS" panose="030F0702030302020204" pitchFamily="66" charset="0"/>
                <a:cs typeface="Times New Roman" panose="02020603050405020304" pitchFamily="18" charset="0"/>
              </a:rPr>
              <a:t>Beobachte</a:t>
            </a:r>
            <a:r>
              <a:rPr lang="en-GB" altLang="de-DE" sz="1100" dirty="0">
                <a:latin typeface="Comic Sans MS" panose="030F0702030302020204" pitchFamily="66" charset="0"/>
                <a:cs typeface="Times New Roman" panose="02020603050405020304" pitchFamily="18" charset="0"/>
              </a:rPr>
              <a: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0" name="Rectangle 1">
            <a:extLst>
              <a:ext uri="{FF2B5EF4-FFF2-40B4-BE49-F238E27FC236}">
                <a16:creationId xmlns:a16="http://schemas.microsoft.com/office/drawing/2014/main" id="{F8BC8D38-B7F7-4C7E-9153-EB1369F9F1A5}"/>
              </a:ext>
            </a:extLst>
          </p:cNvPr>
          <p:cNvSpPr>
            <a:spLocks noChangeArrowheads="1"/>
          </p:cNvSpPr>
          <p:nvPr/>
        </p:nvSpPr>
        <p:spPr bwMode="auto">
          <a:xfrm>
            <a:off x="-766313" y="4321345"/>
            <a:ext cx="5719313" cy="2067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50784" rIns="91440" bIns="76176" numCol="1" anchor="ctr" anchorCtr="0" compatLnSpc="1">
            <a:prstTxWarp prst="textNoShape">
              <a:avLst/>
            </a:prstTxWarp>
            <a:spAutoFit/>
          </a:bodyPr>
          <a:lstStyle>
            <a:lvl1pPr eaLnBrk="0" fontAlgn="base" hangingPunct="0">
              <a:spcBef>
                <a:spcPct val="0"/>
              </a:spcBef>
              <a:spcAft>
                <a:spcPct val="0"/>
              </a:spcAft>
              <a:tabLst>
                <a:tab pos="449263"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tabLst>
                <a:tab pos="449263" algn="l"/>
              </a:tabLst>
            </a:pPr>
            <a:r>
              <a:rPr kumimoji="0" lang="en-US" altLang="de-DE" sz="1200" b="1" i="0" u="none" strike="noStrike" cap="none" normalizeH="0" baseline="0" dirty="0" err="1">
                <a:ln>
                  <a:noFill/>
                </a:ln>
                <a:solidFill>
                  <a:schemeClr val="tx1"/>
                </a:solidFill>
                <a:effectLst/>
                <a:latin typeface="Comic Sans MS" panose="030F0702030302020204" pitchFamily="66" charset="0"/>
                <a:ea typeface="Times New Roman" panose="02020603050405020304" pitchFamily="18" charset="0"/>
              </a:rPr>
              <a:t>Aufgaben</a:t>
            </a:r>
            <a:endParaRPr kumimoji="0" lang="en-US" altLang="de-DE" sz="1200" b="1" i="0" u="none" strike="noStrike" cap="none" normalizeH="0" baseline="0" dirty="0" bmk="">
              <a:ln>
                <a:noFill/>
              </a:ln>
              <a:solidFill>
                <a:schemeClr val="tx1"/>
              </a:solidFill>
              <a:effectLst/>
              <a:latin typeface="Comic Sans MS" panose="030F0702030302020204" pitchFamily="66" charset="0"/>
              <a:ea typeface="Times New Roman" panose="02020603050405020304" pitchFamily="18" charset="0"/>
            </a:endParaRPr>
          </a:p>
          <a:p>
            <a:pPr marL="1085850" lvl="2" indent="-171450" defTabSz="914400">
              <a:buFont typeface="Arial" panose="020B0604020202020204" pitchFamily="34" charset="0"/>
              <a:buChar char="•"/>
            </a:pPr>
            <a:r>
              <a:rPr lang="en-US" altLang="de-DE" sz="1200" dirty="0">
                <a:latin typeface="Comic Sans MS" panose="030F0702030302020204" pitchFamily="66" charset="0"/>
                <a:ea typeface="Calibri" panose="020F0502020204030204" pitchFamily="34" charset="0"/>
                <a:cs typeface="Times New Roman" panose="02020603050405020304" pitchFamily="18" charset="0"/>
              </a:rPr>
              <a:t>Was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passiert</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mit</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dem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Luftdruck</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in der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Flasche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bei</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Pressen</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und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Loslassen</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Erkläre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wie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sich</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die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Flaschenwolken</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bilden</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a:t>
            </a:r>
          </a:p>
          <a:p>
            <a:pPr marL="1085850" lvl="2" indent="-171450" defTabSz="914400">
              <a:buFont typeface="Arial" panose="020B0604020202020204" pitchFamily="34" charset="0"/>
              <a:buChar char="•"/>
            </a:pP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Versuche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ohne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die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Streichhölzer</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Wolken</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zu</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erzeugen</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und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erkläre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ihre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Rolle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für</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die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Wolkenherstellung</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a:t>
            </a:r>
            <a:endParaRPr lang="de-DE" altLang="de-DE" sz="1200" dirty="0"/>
          </a:p>
          <a:p>
            <a:pPr marL="1085850" lvl="2" indent="-171450" defTabSz="914400">
              <a:buFont typeface="Arial" panose="020B0604020202020204" pitchFamily="34" charset="0"/>
              <a:buChar char="•"/>
            </a:pP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Vergleiche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richtige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Wolken</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mit</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den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Flaschenwolken</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indem</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Du die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nebenstehende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Tabelle</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 </a:t>
            </a:r>
            <a:r>
              <a:rPr lang="en-US" altLang="de-DE" sz="1200" dirty="0" err="1">
                <a:latin typeface="Comic Sans MS" panose="030F0702030302020204" pitchFamily="66" charset="0"/>
                <a:ea typeface="Calibri" panose="020F0502020204030204" pitchFamily="34" charset="0"/>
                <a:cs typeface="Times New Roman" panose="02020603050405020304" pitchFamily="18" charset="0"/>
              </a:rPr>
              <a:t>ausfüllst</a:t>
            </a:r>
            <a:r>
              <a:rPr lang="en-US" altLang="de-DE" sz="1200" dirty="0">
                <a:latin typeface="Comic Sans MS" panose="030F0702030302020204" pitchFamily="66" charset="0"/>
                <a:ea typeface="Calibri" panose="020F0502020204030204" pitchFamily="34" charset="0"/>
                <a:cs typeface="Times New Roman" panose="02020603050405020304" pitchFamily="18" charset="0"/>
              </a:rPr>
              <a:t>.</a:t>
            </a:r>
            <a:endParaRPr lang="de-DE" altLang="de-DE" sz="1200" dirty="0"/>
          </a:p>
          <a:p>
            <a:pPr marL="914400" marR="0" lvl="2" indent="0" algn="l" defTabSz="914400" rtl="0" eaLnBrk="0" fontAlgn="base" latinLnBrk="0" hangingPunct="0">
              <a:lnSpc>
                <a:spcPct val="100000"/>
              </a:lnSpc>
              <a:spcBef>
                <a:spcPct val="0"/>
              </a:spcBef>
              <a:spcAft>
                <a:spcPct val="0"/>
              </a:spcAft>
              <a:buClrTx/>
              <a:buSzTx/>
              <a:tabLst>
                <a:tab pos="449263" algn="l"/>
              </a:tabLst>
            </a:pPr>
            <a:endParaRPr kumimoji="0" lang="en-US" altLang="de-DE" sz="1200" b="1"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pic>
        <p:nvPicPr>
          <p:cNvPr id="1029" name="Picture 5">
            <a:extLst>
              <a:ext uri="{FF2B5EF4-FFF2-40B4-BE49-F238E27FC236}">
                <a16:creationId xmlns:a16="http://schemas.microsoft.com/office/drawing/2014/main" id="{11331D2D-5C59-490E-97A5-35A2B335B1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7895" y="1954782"/>
            <a:ext cx="1226390" cy="61319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lagge Deutschland">
            <a:extLst>
              <a:ext uri="{FF2B5EF4-FFF2-40B4-BE49-F238E27FC236}">
                <a16:creationId xmlns:a16="http://schemas.microsoft.com/office/drawing/2014/main" id="{09C120E5-BD81-479D-9C7B-07B2F07DA7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2782" y="275122"/>
            <a:ext cx="808335" cy="583460"/>
          </a:xfrm>
          <a:prstGeom prst="rect">
            <a:avLst/>
          </a:prstGeom>
          <a:noFill/>
          <a:extLst>
            <a:ext uri="{909E8E84-426E-40DD-AFC4-6F175D3DCCD1}">
              <a14:hiddenFill xmlns:a14="http://schemas.microsoft.com/office/drawing/2010/main">
                <a:solidFill>
                  <a:srgbClr val="FFFFFF"/>
                </a:solidFill>
              </a14:hiddenFill>
            </a:ext>
          </a:extLst>
        </p:spPr>
      </p:pic>
      <p:sp>
        <p:nvSpPr>
          <p:cNvPr id="11" name="Rechteck 10">
            <a:extLst>
              <a:ext uri="{FF2B5EF4-FFF2-40B4-BE49-F238E27FC236}">
                <a16:creationId xmlns:a16="http://schemas.microsoft.com/office/drawing/2014/main" id="{528906A5-623C-4C92-B0E7-0FE50BDB11E4}"/>
              </a:ext>
            </a:extLst>
          </p:cNvPr>
          <p:cNvSpPr/>
          <p:nvPr/>
        </p:nvSpPr>
        <p:spPr>
          <a:xfrm>
            <a:off x="60385" y="60385"/>
            <a:ext cx="9782355" cy="6694098"/>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22FB7158-FF20-426F-A3F5-83942F33F75A}"/>
              </a:ext>
            </a:extLst>
          </p:cNvPr>
          <p:cNvSpPr/>
          <p:nvPr/>
        </p:nvSpPr>
        <p:spPr>
          <a:xfrm>
            <a:off x="135147" y="126521"/>
            <a:ext cx="9629955" cy="6567577"/>
          </a:xfrm>
          <a:prstGeom prst="rect">
            <a:avLst/>
          </a:prstGeom>
          <a:noFill/>
          <a:ln w="762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BBE8E112-0A39-4F75-8ED2-78691718C792}"/>
              </a:ext>
            </a:extLst>
          </p:cNvPr>
          <p:cNvSpPr/>
          <p:nvPr/>
        </p:nvSpPr>
        <p:spPr>
          <a:xfrm>
            <a:off x="211272" y="202420"/>
            <a:ext cx="9484819" cy="6427282"/>
          </a:xfrm>
          <a:prstGeom prst="rect">
            <a:avLst/>
          </a:prstGeom>
          <a:noFill/>
          <a:ln w="7620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7945659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592</Words>
  <Application>Microsoft Office PowerPoint</Application>
  <PresentationFormat>A4-Papier (210 x 297 mm)</PresentationFormat>
  <Paragraphs>63</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Comic Sans MS</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Swantje Wiebalck</dc:creator>
  <cp:lastModifiedBy>Swantje Wiebalck</cp:lastModifiedBy>
  <cp:revision>9</cp:revision>
  <cp:lastPrinted>2020-02-09T08:23:05Z</cp:lastPrinted>
  <dcterms:created xsi:type="dcterms:W3CDTF">2020-02-09T07:01:41Z</dcterms:created>
  <dcterms:modified xsi:type="dcterms:W3CDTF">2020-02-09T08:29:31Z</dcterms:modified>
</cp:coreProperties>
</file>