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596" r:id="rId2"/>
    <p:sldId id="621" r:id="rId3"/>
    <p:sldId id="622" r:id="rId4"/>
    <p:sldId id="623" r:id="rId5"/>
    <p:sldId id="625" r:id="rId6"/>
    <p:sldId id="475" r:id="rId7"/>
    <p:sldId id="624" r:id="rId8"/>
    <p:sldId id="476" r:id="rId9"/>
    <p:sldId id="589" r:id="rId10"/>
    <p:sldId id="477" r:id="rId11"/>
    <p:sldId id="483" r:id="rId12"/>
    <p:sldId id="478" r:id="rId13"/>
    <p:sldId id="484" r:id="rId14"/>
    <p:sldId id="619" r:id="rId15"/>
    <p:sldId id="599" r:id="rId16"/>
    <p:sldId id="615" r:id="rId17"/>
    <p:sldId id="616" r:id="rId18"/>
    <p:sldId id="617" r:id="rId19"/>
    <p:sldId id="618" r:id="rId20"/>
    <p:sldId id="620" r:id="rId21"/>
    <p:sldId id="593" r:id="rId22"/>
  </p:sldIdLst>
  <p:sldSz cx="9144000" cy="6858000" type="screen4x3"/>
  <p:notesSz cx="6858000" cy="9393238"/>
  <p:embeddedFontLst>
    <p:embeddedFont>
      <p:font typeface="Tahoma" panose="020B0604030504040204" pitchFamily="34" charset="0"/>
      <p:regular r:id="rId25"/>
      <p:bold r:id="rId26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3300"/>
    <a:srgbClr val="FFFF00"/>
    <a:srgbClr val="336699"/>
    <a:srgbClr val="CCCC00"/>
    <a:srgbClr val="0099CC"/>
    <a:srgbClr val="00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38" y="102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1416" y="-77"/>
      </p:cViewPr>
      <p:guideLst>
        <p:guide orient="horz" pos="29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89025" y="711200"/>
            <a:ext cx="4679950" cy="3509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65638"/>
            <a:ext cx="5029200" cy="39544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Klicken Sie, um die Formate des Vorlagentextes zu bearbeiten</a:t>
            </a:r>
          </a:p>
          <a:p>
            <a:pPr lvl="1"/>
            <a:r>
              <a:rPr lang="en-GB" altLang="en-US" noProof="0"/>
              <a:t>Zweite Ebene</a:t>
            </a:r>
          </a:p>
          <a:p>
            <a:pPr lvl="2"/>
            <a:r>
              <a:rPr lang="en-GB" altLang="en-US" noProof="0"/>
              <a:t>Dritte Ebene</a:t>
            </a:r>
          </a:p>
          <a:p>
            <a:pPr lvl="3"/>
            <a:r>
              <a:rPr lang="en-GB" altLang="en-US" noProof="0"/>
              <a:t>Vierte Ebene</a:t>
            </a:r>
          </a:p>
          <a:p>
            <a:pPr lvl="4"/>
            <a:r>
              <a:rPr lang="en-GB" altLang="en-US" noProof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8620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2" tIns="0" rIns="19052" bIns="0" anchor="b"/>
          <a:lstStyle>
            <a:lvl1pPr marL="390525" indent="-390525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it-IT" altLang="en-US" sz="1000" i="1">
                <a:solidFill>
                  <a:srgbClr val="FCF16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090613" y="711200"/>
            <a:ext cx="4679950" cy="3509963"/>
          </a:xfrm>
          <a:ln cap="flat"/>
        </p:spPr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65638"/>
            <a:ext cx="5030788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97" tIns="44454" rIns="90497" bIns="44454"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88620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2" tIns="0" rIns="19052" bIns="0" anchor="b"/>
          <a:lstStyle>
            <a:lvl1pPr marL="390525" indent="-390525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it-IT" altLang="en-US" sz="1000" i="1">
                <a:solidFill>
                  <a:srgbClr val="FCF162"/>
                </a:solidFill>
                <a:latin typeface="Arial" panose="020B0604020202020204" pitchFamily="34" charset="0"/>
              </a:rPr>
              <a:t>34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89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090613" y="711200"/>
            <a:ext cx="4679950" cy="3509963"/>
          </a:xfrm>
          <a:ln cap="flat"/>
        </p:spPr>
      </p:sp>
      <p:sp>
        <p:nvSpPr>
          <p:cNvPr id="37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65638"/>
            <a:ext cx="5030788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97" tIns="44454" rIns="90497" bIns="44454"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8620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2" tIns="0" rIns="19052" bIns="0" anchor="b"/>
          <a:lstStyle>
            <a:lvl1pPr marL="390525" indent="-390525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it-IT" altLang="en-US" sz="1000" i="1">
                <a:solidFill>
                  <a:srgbClr val="FCF162"/>
                </a:solidFill>
                <a:latin typeface="Arial" panose="020B0604020202020204" pitchFamily="34" charset="0"/>
              </a:rPr>
              <a:t>34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6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090613" y="711200"/>
            <a:ext cx="4679950" cy="3509963"/>
          </a:xfrm>
          <a:ln cap="flat"/>
        </p:spPr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65638"/>
            <a:ext cx="5030788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97" tIns="44454" rIns="90497" bIns="44454"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8620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2" tIns="0" rIns="19052" bIns="0" anchor="b"/>
          <a:lstStyle>
            <a:lvl1pPr marL="390525" indent="-390525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it-IT" altLang="en-US" sz="1000" i="1">
                <a:solidFill>
                  <a:srgbClr val="FCF16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090613" y="711200"/>
            <a:ext cx="4679950" cy="3509963"/>
          </a:xfrm>
          <a:ln cap="flat"/>
        </p:spPr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65638"/>
            <a:ext cx="5030788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97" tIns="44454" rIns="90497" bIns="44454"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88620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2" tIns="0" rIns="19052" bIns="0" anchor="b"/>
          <a:lstStyle>
            <a:lvl1pPr marL="390525" indent="-390525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it-IT" altLang="en-US" sz="1000" i="1">
                <a:solidFill>
                  <a:srgbClr val="FCF16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090613" y="711200"/>
            <a:ext cx="4679950" cy="3509963"/>
          </a:xfrm>
          <a:ln cap="flat"/>
        </p:spPr>
      </p:sp>
      <p:sp>
        <p:nvSpPr>
          <p:cNvPr id="225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65638"/>
            <a:ext cx="5030788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97" tIns="44454" rIns="90497" bIns="44454"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88620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2" tIns="0" rIns="19052" bIns="0" anchor="b"/>
          <a:lstStyle>
            <a:lvl1pPr marL="390525" indent="-390525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it-IT" altLang="en-US" sz="1000" i="1">
                <a:solidFill>
                  <a:srgbClr val="FCF16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090613" y="711200"/>
            <a:ext cx="4679950" cy="3509963"/>
          </a:xfrm>
          <a:ln cap="flat"/>
        </p:spPr>
      </p:sp>
      <p:sp>
        <p:nvSpPr>
          <p:cNvPr id="24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65638"/>
            <a:ext cx="5030788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97" tIns="44454" rIns="90497" bIns="44454"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88620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2" tIns="0" rIns="19052" bIns="0" anchor="b"/>
          <a:lstStyle>
            <a:lvl1pPr marL="390525" indent="-390525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it-IT" altLang="en-US" sz="1000" i="1">
                <a:solidFill>
                  <a:srgbClr val="FCF16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63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090613" y="711200"/>
            <a:ext cx="4679950" cy="3509963"/>
          </a:xfrm>
          <a:ln cap="flat"/>
        </p:spPr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65638"/>
            <a:ext cx="5030788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97" tIns="44454" rIns="90497" bIns="44454"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8620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2" tIns="0" rIns="19052" bIns="0" anchor="b"/>
          <a:lstStyle>
            <a:lvl1pPr marL="390525" indent="-390525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it-IT" altLang="en-US" sz="1000" i="1">
                <a:solidFill>
                  <a:srgbClr val="FCF16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090613" y="711200"/>
            <a:ext cx="4679950" cy="3509963"/>
          </a:xfrm>
          <a:ln cap="flat"/>
        </p:spPr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65638"/>
            <a:ext cx="5030788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97" tIns="44454" rIns="90497" bIns="44454"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8620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2" tIns="0" rIns="19052" bIns="0" anchor="b"/>
          <a:lstStyle>
            <a:lvl1pPr marL="390525" indent="-390525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it-IT" altLang="en-US" sz="1000" i="1">
                <a:solidFill>
                  <a:srgbClr val="FCF16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090613" y="711200"/>
            <a:ext cx="4679950" cy="3509963"/>
          </a:xfrm>
          <a:ln cap="flat"/>
        </p:spPr>
      </p:sp>
      <p:sp>
        <p:nvSpPr>
          <p:cNvPr id="31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65638"/>
            <a:ext cx="5030788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97" tIns="44454" rIns="90497" bIns="44454"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88620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2" tIns="0" rIns="19052" bIns="0" anchor="b"/>
          <a:lstStyle>
            <a:lvl1pPr marL="390525" indent="-390525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it-IT" altLang="en-US" sz="1000" i="1">
                <a:solidFill>
                  <a:srgbClr val="FCF16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090613" y="711200"/>
            <a:ext cx="4679950" cy="3509963"/>
          </a:xfrm>
          <a:ln cap="flat"/>
        </p:spPr>
      </p:sp>
      <p:sp>
        <p:nvSpPr>
          <p:cNvPr id="337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65638"/>
            <a:ext cx="5030788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97" tIns="44454" rIns="90497" bIns="44454"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88620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2" tIns="0" rIns="19052" bIns="0" anchor="b"/>
          <a:lstStyle>
            <a:lvl1pPr marL="390525" indent="-390525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it-IT" altLang="en-US" sz="1000" i="1">
                <a:solidFill>
                  <a:srgbClr val="FCF162"/>
                </a:solidFill>
                <a:latin typeface="Arial" panose="020B0604020202020204" pitchFamily="34" charset="0"/>
              </a:rPr>
              <a:t>34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9233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4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090613" y="711200"/>
            <a:ext cx="4679950" cy="3509963"/>
          </a:xfrm>
          <a:ln cap="flat"/>
        </p:spPr>
      </p:sp>
      <p:sp>
        <p:nvSpPr>
          <p:cNvPr id="35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465638"/>
            <a:ext cx="5030788" cy="3956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97" tIns="44454" rIns="90497" bIns="44454"/>
          <a:lstStyle/>
          <a:p>
            <a:pPr eaLnBrk="1" hangingPunct="1"/>
            <a:endParaRPr lang="it-IT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</p:grpSp>
      </p:grpSp>
      <p:sp>
        <p:nvSpPr>
          <p:cNvPr id="54799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it-IT" altLang="en-US" noProof="0"/>
              <a:t>Fare clic per modificare lo stile del titolo</a:t>
            </a:r>
          </a:p>
        </p:txBody>
      </p:sp>
      <p:sp>
        <p:nvSpPr>
          <p:cNvPr id="54799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it-IT" altLang="en-US" noProof="0"/>
              <a:t>Fare clic per modificare lo stile del sottotitolo dello schema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defRPr>
            </a:lvl1pPr>
          </a:lstStyle>
          <a:p>
            <a:fld id="{B8D599AB-7BC3-46DE-9A62-5075AF203236}" type="slidenum">
              <a:rPr lang="it-IT" altLang="en-US"/>
              <a:pPr/>
              <a:t>‹Nr.›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55931751"/>
      </p:ext>
    </p:extLst>
  </p:cSld>
  <p:clrMapOvr>
    <a:masterClrMapping/>
  </p:clrMapOvr>
  <p:transition spd="slow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56635-0E6A-47A0-9C16-19BEDF57FEBD}" type="slidenum">
              <a:rPr lang="it-IT" altLang="en-US"/>
              <a:pPr/>
              <a:t>‹Nr.›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27375300"/>
      </p:ext>
    </p:extLst>
  </p:cSld>
  <p:clrMapOvr>
    <a:masterClrMapping/>
  </p:clrMapOvr>
  <p:transition spd="slow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90243-CEF7-4B8A-9120-47676A38DA04}" type="slidenum">
              <a:rPr lang="it-IT" altLang="en-US"/>
              <a:pPr/>
              <a:t>‹Nr.›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55865656"/>
      </p:ext>
    </p:extLst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D4C17-80A3-4CA9-A0FA-932E614BDBA9}" type="slidenum">
              <a:rPr lang="it-IT" altLang="en-US"/>
              <a:pPr/>
              <a:t>‹Nr.›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9784273"/>
      </p:ext>
    </p:extLst>
  </p:cSld>
  <p:clrMapOvr>
    <a:masterClrMapping/>
  </p:clrMapOvr>
  <p:transition spd="slow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E0AFC-8FD8-46E0-98D6-91E6B0AC3842}" type="slidenum">
              <a:rPr lang="it-IT" altLang="en-US"/>
              <a:pPr/>
              <a:t>‹Nr.›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92296380"/>
      </p:ext>
    </p:extLst>
  </p:cSld>
  <p:clrMapOvr>
    <a:masterClrMapping/>
  </p:clrMapOvr>
  <p:transition spd="slow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F7958-4B10-4314-9F9A-16352DDF4880}" type="slidenum">
              <a:rPr lang="it-IT" altLang="en-US"/>
              <a:pPr/>
              <a:t>‹Nr.›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853431"/>
      </p:ext>
    </p:extLst>
  </p:cSld>
  <p:clrMapOvr>
    <a:masterClrMapping/>
  </p:clrMapOvr>
  <p:transition spd="slow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BD323-8682-4631-BC2F-841A0DEE4718}" type="slidenum">
              <a:rPr lang="it-IT" altLang="en-US"/>
              <a:pPr/>
              <a:t>‹Nr.›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01341210"/>
      </p:ext>
    </p:extLst>
  </p:cSld>
  <p:clrMapOvr>
    <a:masterClrMapping/>
  </p:clrMapOvr>
  <p:transition spd="slow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322FD-7B4C-4568-BD1C-104AE81D3D03}" type="slidenum">
              <a:rPr lang="it-IT" altLang="en-US"/>
              <a:pPr/>
              <a:t>‹Nr.›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15092618"/>
      </p:ext>
    </p:extLst>
  </p:cSld>
  <p:clrMapOvr>
    <a:masterClrMapping/>
  </p:clrMapOvr>
  <p:transition spd="slow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C0EF3-340C-4DDE-846D-1F4F61A62C66}" type="slidenum">
              <a:rPr lang="it-IT" altLang="en-US"/>
              <a:pPr/>
              <a:t>‹Nr.›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65567626"/>
      </p:ext>
    </p:extLst>
  </p:cSld>
  <p:clrMapOvr>
    <a:masterClrMapping/>
  </p:clrMapOvr>
  <p:transition spd="slow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F6A8F-6398-4B5A-AB84-D6943722AAED}" type="slidenum">
              <a:rPr lang="it-IT" altLang="en-US"/>
              <a:pPr/>
              <a:t>‹Nr.›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08474488"/>
      </p:ext>
    </p:extLst>
  </p:cSld>
  <p:clrMapOvr>
    <a:masterClrMapping/>
  </p:clrMapOvr>
  <p:transition spd="slow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B6C7B-B33F-469B-B22E-401F1954BBC7}" type="slidenum">
              <a:rPr lang="it-IT" altLang="en-US"/>
              <a:pPr/>
              <a:t>‹Nr.›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9648996"/>
      </p:ext>
    </p:extLst>
  </p:cSld>
  <p:clrMapOvr>
    <a:masterClrMapping/>
  </p:clrMapOvr>
  <p:transition spd="slow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FDFD"/>
            </a:gs>
            <a:gs pos="74001">
              <a:srgbClr val="EEEEEE"/>
            </a:gs>
            <a:gs pos="83000">
              <a:srgbClr val="EEEEEE"/>
            </a:gs>
            <a:gs pos="100000">
              <a:srgbClr val="F4F4F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96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  <p:sp>
            <p:nvSpPr>
              <p:cNvPr id="54696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en-GB"/>
              </a:p>
            </p:txBody>
          </p:sp>
        </p:grpSp>
      </p:grpSp>
      <p:sp>
        <p:nvSpPr>
          <p:cNvPr id="54696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54697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4697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4697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589EE66A-9848-4E67-9255-3D2E98E0856C}" type="slidenum">
              <a:rPr lang="it-IT" altLang="en-US"/>
              <a:pPr/>
              <a:t>‹Nr.›</a:t>
            </a:fld>
            <a:endParaRPr lang="it-IT" altLang="en-US"/>
          </a:p>
        </p:txBody>
      </p:sp>
      <p:sp>
        <p:nvSpPr>
          <p:cNvPr id="54697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slow">
    <p:cu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0"/>
            <a:ext cx="28797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266825" y="2127250"/>
            <a:ext cx="6124575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GB" altLang="it-IT" sz="4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</a:t>
            </a:r>
          </a:p>
          <a:p>
            <a:pPr algn="ctr">
              <a:buClrTx/>
              <a:buSzTx/>
              <a:buFontTx/>
              <a:buNone/>
            </a:pPr>
            <a:r>
              <a:rPr lang="en-GB" altLang="it-IT" sz="4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installation </a:t>
            </a:r>
          </a:p>
          <a:p>
            <a:pPr algn="ctr">
              <a:buClrTx/>
              <a:buSzTx/>
              <a:buFontTx/>
              <a:buNone/>
            </a:pPr>
            <a:r>
              <a:rPr lang="en-GB" altLang="it-IT" sz="4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</a:t>
            </a:r>
          </a:p>
          <a:p>
            <a:pPr algn="ctr">
              <a:buClrTx/>
              <a:buSzTx/>
              <a:buFontTx/>
              <a:buNone/>
            </a:pPr>
            <a:r>
              <a:rPr lang="en-GB" altLang="it-IT" sz="4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GNSS station</a:t>
            </a:r>
          </a:p>
          <a:p>
            <a:pPr algn="ctr">
              <a:buClrTx/>
              <a:buSzTx/>
              <a:buFontTx/>
              <a:buNone/>
            </a:pPr>
            <a:r>
              <a:rPr lang="en-GB" altLang="it-IT" sz="4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</a:p>
          <a:p>
            <a:pPr algn="ctr">
              <a:buClrTx/>
              <a:buSzTx/>
              <a:buFontTx/>
              <a:buNone/>
            </a:pPr>
            <a:r>
              <a:rPr lang="en-GB" altLang="it-IT" sz="4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 Station</a:t>
            </a:r>
            <a:endParaRPr lang="it-IT" altLang="en-US" sz="1600" b="1" i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287972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100"/>
          <p:cNvSpPr>
            <a:spLocks/>
          </p:cNvSpPr>
          <p:nvPr/>
        </p:nvSpPr>
        <p:spPr bwMode="auto">
          <a:xfrm>
            <a:off x="5211763" y="4297363"/>
            <a:ext cx="3187700" cy="1658937"/>
          </a:xfrm>
          <a:custGeom>
            <a:avLst/>
            <a:gdLst>
              <a:gd name="T0" fmla="*/ 2147483646 w 2008"/>
              <a:gd name="T1" fmla="*/ 0 h 1045"/>
              <a:gd name="T2" fmla="*/ 2147483646 w 2008"/>
              <a:gd name="T3" fmla="*/ 0 h 1045"/>
              <a:gd name="T4" fmla="*/ 2147483646 w 2008"/>
              <a:gd name="T5" fmla="*/ 0 h 1045"/>
              <a:gd name="T6" fmla="*/ 2147483646 w 2008"/>
              <a:gd name="T7" fmla="*/ 0 h 1045"/>
              <a:gd name="T8" fmla="*/ 2147483646 w 2008"/>
              <a:gd name="T9" fmla="*/ 2147483646 h 1045"/>
              <a:gd name="T10" fmla="*/ 2147483646 w 2008"/>
              <a:gd name="T11" fmla="*/ 2147483646 h 1045"/>
              <a:gd name="T12" fmla="*/ 2147483646 w 2008"/>
              <a:gd name="T13" fmla="*/ 2147483646 h 1045"/>
              <a:gd name="T14" fmla="*/ 2147483646 w 2008"/>
              <a:gd name="T15" fmla="*/ 2147483646 h 1045"/>
              <a:gd name="T16" fmla="*/ 2147483646 w 2008"/>
              <a:gd name="T17" fmla="*/ 2147483646 h 1045"/>
              <a:gd name="T18" fmla="*/ 2147483646 w 2008"/>
              <a:gd name="T19" fmla="*/ 2147483646 h 1045"/>
              <a:gd name="T20" fmla="*/ 2147483646 w 2008"/>
              <a:gd name="T21" fmla="*/ 2147483646 h 1045"/>
              <a:gd name="T22" fmla="*/ 2147483646 w 2008"/>
              <a:gd name="T23" fmla="*/ 2147483646 h 1045"/>
              <a:gd name="T24" fmla="*/ 2147483646 w 2008"/>
              <a:gd name="T25" fmla="*/ 2147483646 h 1045"/>
              <a:gd name="T26" fmla="*/ 2147483646 w 2008"/>
              <a:gd name="T27" fmla="*/ 2147483646 h 1045"/>
              <a:gd name="T28" fmla="*/ 2147483646 w 2008"/>
              <a:gd name="T29" fmla="*/ 2147483646 h 1045"/>
              <a:gd name="T30" fmla="*/ 2147483646 w 2008"/>
              <a:gd name="T31" fmla="*/ 2147483646 h 1045"/>
              <a:gd name="T32" fmla="*/ 2147483646 w 2008"/>
              <a:gd name="T33" fmla="*/ 2147483646 h 1045"/>
              <a:gd name="T34" fmla="*/ 2147483646 w 2008"/>
              <a:gd name="T35" fmla="*/ 2147483646 h 1045"/>
              <a:gd name="T36" fmla="*/ 2147483646 w 2008"/>
              <a:gd name="T37" fmla="*/ 2147483646 h 1045"/>
              <a:gd name="T38" fmla="*/ 2147483646 w 2008"/>
              <a:gd name="T39" fmla="*/ 2147483646 h 1045"/>
              <a:gd name="T40" fmla="*/ 2147483646 w 2008"/>
              <a:gd name="T41" fmla="*/ 2147483646 h 1045"/>
              <a:gd name="T42" fmla="*/ 2147483646 w 2008"/>
              <a:gd name="T43" fmla="*/ 2147483646 h 1045"/>
              <a:gd name="T44" fmla="*/ 2147483646 w 2008"/>
              <a:gd name="T45" fmla="*/ 2147483646 h 1045"/>
              <a:gd name="T46" fmla="*/ 2147483646 w 2008"/>
              <a:gd name="T47" fmla="*/ 2147483646 h 1045"/>
              <a:gd name="T48" fmla="*/ 2147483646 w 2008"/>
              <a:gd name="T49" fmla="*/ 2147483646 h 1045"/>
              <a:gd name="T50" fmla="*/ 2147483646 w 2008"/>
              <a:gd name="T51" fmla="*/ 2147483646 h 1045"/>
              <a:gd name="T52" fmla="*/ 2147483646 w 2008"/>
              <a:gd name="T53" fmla="*/ 2147483646 h 1045"/>
              <a:gd name="T54" fmla="*/ 2147483646 w 2008"/>
              <a:gd name="T55" fmla="*/ 2147483646 h 1045"/>
              <a:gd name="T56" fmla="*/ 2147483646 w 2008"/>
              <a:gd name="T57" fmla="*/ 2147483646 h 1045"/>
              <a:gd name="T58" fmla="*/ 0 w 2008"/>
              <a:gd name="T59" fmla="*/ 2147483646 h 1045"/>
              <a:gd name="T60" fmla="*/ 2147483646 w 2008"/>
              <a:gd name="T61" fmla="*/ 2147483646 h 1045"/>
              <a:gd name="T62" fmla="*/ 2147483646 w 2008"/>
              <a:gd name="T63" fmla="*/ 2147483646 h 1045"/>
              <a:gd name="T64" fmla="*/ 2147483646 w 2008"/>
              <a:gd name="T65" fmla="*/ 2147483646 h 1045"/>
              <a:gd name="T66" fmla="*/ 2147483646 w 2008"/>
              <a:gd name="T67" fmla="*/ 2147483646 h 1045"/>
              <a:gd name="T68" fmla="*/ 2147483646 w 2008"/>
              <a:gd name="T69" fmla="*/ 2147483646 h 1045"/>
              <a:gd name="T70" fmla="*/ 2147483646 w 2008"/>
              <a:gd name="T71" fmla="*/ 2147483646 h 1045"/>
              <a:gd name="T72" fmla="*/ 2147483646 w 2008"/>
              <a:gd name="T73" fmla="*/ 2147483646 h 1045"/>
              <a:gd name="T74" fmla="*/ 2147483646 w 2008"/>
              <a:gd name="T75" fmla="*/ 2147483646 h 1045"/>
              <a:gd name="T76" fmla="*/ 2147483646 w 2008"/>
              <a:gd name="T77" fmla="*/ 2147483646 h 1045"/>
              <a:gd name="T78" fmla="*/ 2147483646 w 2008"/>
              <a:gd name="T79" fmla="*/ 2147483646 h 1045"/>
              <a:gd name="T80" fmla="*/ 2147483646 w 2008"/>
              <a:gd name="T81" fmla="*/ 2147483646 h 1045"/>
              <a:gd name="T82" fmla="*/ 2147483646 w 2008"/>
              <a:gd name="T83" fmla="*/ 2147483646 h 1045"/>
              <a:gd name="T84" fmla="*/ 2147483646 w 2008"/>
              <a:gd name="T85" fmla="*/ 2147483646 h 1045"/>
              <a:gd name="T86" fmla="*/ 2147483646 w 2008"/>
              <a:gd name="T87" fmla="*/ 2147483646 h 1045"/>
              <a:gd name="T88" fmla="*/ 2147483646 w 2008"/>
              <a:gd name="T89" fmla="*/ 2147483646 h 1045"/>
              <a:gd name="T90" fmla="*/ 2147483646 w 2008"/>
              <a:gd name="T91" fmla="*/ 2147483646 h 1045"/>
              <a:gd name="T92" fmla="*/ 2147483646 w 2008"/>
              <a:gd name="T93" fmla="*/ 2147483646 h 1045"/>
              <a:gd name="T94" fmla="*/ 2147483646 w 2008"/>
              <a:gd name="T95" fmla="*/ 2147483646 h 1045"/>
              <a:gd name="T96" fmla="*/ 2147483646 w 2008"/>
              <a:gd name="T97" fmla="*/ 2147483646 h 1045"/>
              <a:gd name="T98" fmla="*/ 2147483646 w 2008"/>
              <a:gd name="T99" fmla="*/ 2147483646 h 1045"/>
              <a:gd name="T100" fmla="*/ 2147483646 w 2008"/>
              <a:gd name="T101" fmla="*/ 2147483646 h 1045"/>
              <a:gd name="T102" fmla="*/ 2147483646 w 2008"/>
              <a:gd name="T103" fmla="*/ 2147483646 h 1045"/>
              <a:gd name="T104" fmla="*/ 2147483646 w 2008"/>
              <a:gd name="T105" fmla="*/ 2147483646 h 1045"/>
              <a:gd name="T106" fmla="*/ 2147483646 w 2008"/>
              <a:gd name="T107" fmla="*/ 2147483646 h 1045"/>
              <a:gd name="T108" fmla="*/ 2147483646 w 2008"/>
              <a:gd name="T109" fmla="*/ 2147483646 h 1045"/>
              <a:gd name="T110" fmla="*/ 2147483646 w 2008"/>
              <a:gd name="T111" fmla="*/ 2147483646 h 1045"/>
              <a:gd name="T112" fmla="*/ 2147483646 w 2008"/>
              <a:gd name="T113" fmla="*/ 2147483646 h 1045"/>
              <a:gd name="T114" fmla="*/ 2147483646 w 2008"/>
              <a:gd name="T115" fmla="*/ 2147483646 h 1045"/>
              <a:gd name="T116" fmla="*/ 2147483646 w 2008"/>
              <a:gd name="T117" fmla="*/ 2147483646 h 1045"/>
              <a:gd name="T118" fmla="*/ 2147483646 w 2008"/>
              <a:gd name="T119" fmla="*/ 2147483646 h 1045"/>
              <a:gd name="T120" fmla="*/ 2147483646 w 2008"/>
              <a:gd name="T121" fmla="*/ 2147483646 h 1045"/>
              <a:gd name="T122" fmla="*/ 2147483646 w 2008"/>
              <a:gd name="T123" fmla="*/ 2147483646 h 1045"/>
              <a:gd name="T124" fmla="*/ 2147483646 w 2008"/>
              <a:gd name="T125" fmla="*/ 2147483646 h 10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08" h="1045">
                <a:moveTo>
                  <a:pt x="2007" y="8"/>
                </a:moveTo>
                <a:lnTo>
                  <a:pt x="2001" y="0"/>
                </a:lnTo>
                <a:lnTo>
                  <a:pt x="1971" y="0"/>
                </a:lnTo>
                <a:lnTo>
                  <a:pt x="1941" y="0"/>
                </a:lnTo>
                <a:lnTo>
                  <a:pt x="1917" y="0"/>
                </a:lnTo>
                <a:lnTo>
                  <a:pt x="1881" y="0"/>
                </a:lnTo>
                <a:lnTo>
                  <a:pt x="1857" y="0"/>
                </a:lnTo>
                <a:lnTo>
                  <a:pt x="1833" y="0"/>
                </a:lnTo>
                <a:lnTo>
                  <a:pt x="1809" y="0"/>
                </a:lnTo>
                <a:lnTo>
                  <a:pt x="1791" y="0"/>
                </a:lnTo>
                <a:lnTo>
                  <a:pt x="1767" y="0"/>
                </a:lnTo>
                <a:lnTo>
                  <a:pt x="1743" y="0"/>
                </a:lnTo>
                <a:lnTo>
                  <a:pt x="1719" y="4"/>
                </a:lnTo>
                <a:lnTo>
                  <a:pt x="1695" y="8"/>
                </a:lnTo>
                <a:lnTo>
                  <a:pt x="1677" y="13"/>
                </a:lnTo>
                <a:lnTo>
                  <a:pt x="1653" y="22"/>
                </a:lnTo>
                <a:lnTo>
                  <a:pt x="1629" y="30"/>
                </a:lnTo>
                <a:lnTo>
                  <a:pt x="1605" y="44"/>
                </a:lnTo>
                <a:lnTo>
                  <a:pt x="1581" y="57"/>
                </a:lnTo>
                <a:lnTo>
                  <a:pt x="1557" y="66"/>
                </a:lnTo>
                <a:lnTo>
                  <a:pt x="1533" y="84"/>
                </a:lnTo>
                <a:lnTo>
                  <a:pt x="1515" y="97"/>
                </a:lnTo>
                <a:lnTo>
                  <a:pt x="1497" y="110"/>
                </a:lnTo>
                <a:lnTo>
                  <a:pt x="1473" y="128"/>
                </a:lnTo>
                <a:lnTo>
                  <a:pt x="1455" y="137"/>
                </a:lnTo>
                <a:lnTo>
                  <a:pt x="1437" y="145"/>
                </a:lnTo>
                <a:lnTo>
                  <a:pt x="1419" y="154"/>
                </a:lnTo>
                <a:lnTo>
                  <a:pt x="1389" y="172"/>
                </a:lnTo>
                <a:lnTo>
                  <a:pt x="1365" y="181"/>
                </a:lnTo>
                <a:lnTo>
                  <a:pt x="1347" y="194"/>
                </a:lnTo>
                <a:lnTo>
                  <a:pt x="1324" y="207"/>
                </a:lnTo>
                <a:lnTo>
                  <a:pt x="1294" y="221"/>
                </a:lnTo>
                <a:lnTo>
                  <a:pt x="1270" y="230"/>
                </a:lnTo>
                <a:lnTo>
                  <a:pt x="1246" y="238"/>
                </a:lnTo>
                <a:lnTo>
                  <a:pt x="1216" y="243"/>
                </a:lnTo>
                <a:lnTo>
                  <a:pt x="1192" y="252"/>
                </a:lnTo>
                <a:lnTo>
                  <a:pt x="1168" y="256"/>
                </a:lnTo>
                <a:lnTo>
                  <a:pt x="1150" y="261"/>
                </a:lnTo>
                <a:lnTo>
                  <a:pt x="1132" y="261"/>
                </a:lnTo>
                <a:lnTo>
                  <a:pt x="1102" y="269"/>
                </a:lnTo>
                <a:lnTo>
                  <a:pt x="1078" y="274"/>
                </a:lnTo>
                <a:lnTo>
                  <a:pt x="1054" y="278"/>
                </a:lnTo>
                <a:lnTo>
                  <a:pt x="1036" y="278"/>
                </a:lnTo>
                <a:lnTo>
                  <a:pt x="1018" y="283"/>
                </a:lnTo>
                <a:lnTo>
                  <a:pt x="988" y="291"/>
                </a:lnTo>
                <a:lnTo>
                  <a:pt x="970" y="296"/>
                </a:lnTo>
                <a:lnTo>
                  <a:pt x="952" y="300"/>
                </a:lnTo>
                <a:lnTo>
                  <a:pt x="928" y="305"/>
                </a:lnTo>
                <a:lnTo>
                  <a:pt x="910" y="309"/>
                </a:lnTo>
                <a:lnTo>
                  <a:pt x="892" y="314"/>
                </a:lnTo>
                <a:lnTo>
                  <a:pt x="862" y="314"/>
                </a:lnTo>
                <a:lnTo>
                  <a:pt x="832" y="314"/>
                </a:lnTo>
                <a:lnTo>
                  <a:pt x="790" y="314"/>
                </a:lnTo>
                <a:lnTo>
                  <a:pt x="772" y="314"/>
                </a:lnTo>
                <a:lnTo>
                  <a:pt x="742" y="314"/>
                </a:lnTo>
                <a:lnTo>
                  <a:pt x="718" y="314"/>
                </a:lnTo>
                <a:lnTo>
                  <a:pt x="694" y="314"/>
                </a:lnTo>
                <a:lnTo>
                  <a:pt x="676" y="314"/>
                </a:lnTo>
                <a:lnTo>
                  <a:pt x="653" y="318"/>
                </a:lnTo>
                <a:lnTo>
                  <a:pt x="623" y="322"/>
                </a:lnTo>
                <a:lnTo>
                  <a:pt x="599" y="322"/>
                </a:lnTo>
                <a:lnTo>
                  <a:pt x="581" y="327"/>
                </a:lnTo>
                <a:lnTo>
                  <a:pt x="563" y="331"/>
                </a:lnTo>
                <a:lnTo>
                  <a:pt x="539" y="336"/>
                </a:lnTo>
                <a:lnTo>
                  <a:pt x="509" y="345"/>
                </a:lnTo>
                <a:lnTo>
                  <a:pt x="491" y="349"/>
                </a:lnTo>
                <a:lnTo>
                  <a:pt x="473" y="349"/>
                </a:lnTo>
                <a:lnTo>
                  <a:pt x="449" y="353"/>
                </a:lnTo>
                <a:lnTo>
                  <a:pt x="431" y="358"/>
                </a:lnTo>
                <a:lnTo>
                  <a:pt x="413" y="358"/>
                </a:lnTo>
                <a:lnTo>
                  <a:pt x="395" y="358"/>
                </a:lnTo>
                <a:lnTo>
                  <a:pt x="371" y="358"/>
                </a:lnTo>
                <a:lnTo>
                  <a:pt x="347" y="358"/>
                </a:lnTo>
                <a:lnTo>
                  <a:pt x="323" y="358"/>
                </a:lnTo>
                <a:lnTo>
                  <a:pt x="299" y="358"/>
                </a:lnTo>
                <a:lnTo>
                  <a:pt x="281" y="358"/>
                </a:lnTo>
                <a:lnTo>
                  <a:pt x="263" y="358"/>
                </a:lnTo>
                <a:lnTo>
                  <a:pt x="245" y="358"/>
                </a:lnTo>
                <a:lnTo>
                  <a:pt x="221" y="358"/>
                </a:lnTo>
                <a:lnTo>
                  <a:pt x="203" y="358"/>
                </a:lnTo>
                <a:lnTo>
                  <a:pt x="185" y="362"/>
                </a:lnTo>
                <a:lnTo>
                  <a:pt x="167" y="367"/>
                </a:lnTo>
                <a:lnTo>
                  <a:pt x="143" y="380"/>
                </a:lnTo>
                <a:lnTo>
                  <a:pt x="125" y="389"/>
                </a:lnTo>
                <a:lnTo>
                  <a:pt x="101" y="398"/>
                </a:lnTo>
                <a:lnTo>
                  <a:pt x="77" y="406"/>
                </a:lnTo>
                <a:lnTo>
                  <a:pt x="47" y="420"/>
                </a:lnTo>
                <a:lnTo>
                  <a:pt x="29" y="429"/>
                </a:lnTo>
                <a:lnTo>
                  <a:pt x="5" y="437"/>
                </a:lnTo>
                <a:lnTo>
                  <a:pt x="0" y="451"/>
                </a:lnTo>
                <a:lnTo>
                  <a:pt x="5" y="464"/>
                </a:lnTo>
                <a:lnTo>
                  <a:pt x="35" y="473"/>
                </a:lnTo>
                <a:lnTo>
                  <a:pt x="53" y="473"/>
                </a:lnTo>
                <a:lnTo>
                  <a:pt x="71" y="473"/>
                </a:lnTo>
                <a:lnTo>
                  <a:pt x="107" y="473"/>
                </a:lnTo>
                <a:lnTo>
                  <a:pt x="143" y="473"/>
                </a:lnTo>
                <a:lnTo>
                  <a:pt x="161" y="473"/>
                </a:lnTo>
                <a:lnTo>
                  <a:pt x="185" y="473"/>
                </a:lnTo>
                <a:lnTo>
                  <a:pt x="209" y="473"/>
                </a:lnTo>
                <a:lnTo>
                  <a:pt x="239" y="473"/>
                </a:lnTo>
                <a:lnTo>
                  <a:pt x="275" y="473"/>
                </a:lnTo>
                <a:lnTo>
                  <a:pt x="311" y="473"/>
                </a:lnTo>
                <a:lnTo>
                  <a:pt x="341" y="473"/>
                </a:lnTo>
                <a:lnTo>
                  <a:pt x="359" y="473"/>
                </a:lnTo>
                <a:lnTo>
                  <a:pt x="377" y="473"/>
                </a:lnTo>
                <a:lnTo>
                  <a:pt x="407" y="473"/>
                </a:lnTo>
                <a:lnTo>
                  <a:pt x="431" y="473"/>
                </a:lnTo>
                <a:lnTo>
                  <a:pt x="449" y="473"/>
                </a:lnTo>
                <a:lnTo>
                  <a:pt x="491" y="473"/>
                </a:lnTo>
                <a:lnTo>
                  <a:pt x="521" y="473"/>
                </a:lnTo>
                <a:lnTo>
                  <a:pt x="539" y="473"/>
                </a:lnTo>
                <a:lnTo>
                  <a:pt x="557" y="486"/>
                </a:lnTo>
                <a:lnTo>
                  <a:pt x="563" y="499"/>
                </a:lnTo>
                <a:lnTo>
                  <a:pt x="563" y="517"/>
                </a:lnTo>
                <a:lnTo>
                  <a:pt x="551" y="535"/>
                </a:lnTo>
                <a:lnTo>
                  <a:pt x="539" y="548"/>
                </a:lnTo>
                <a:lnTo>
                  <a:pt x="539" y="561"/>
                </a:lnTo>
                <a:lnTo>
                  <a:pt x="545" y="575"/>
                </a:lnTo>
                <a:lnTo>
                  <a:pt x="569" y="588"/>
                </a:lnTo>
                <a:lnTo>
                  <a:pt x="587" y="592"/>
                </a:lnTo>
                <a:lnTo>
                  <a:pt x="605" y="597"/>
                </a:lnTo>
                <a:lnTo>
                  <a:pt x="641" y="597"/>
                </a:lnTo>
                <a:lnTo>
                  <a:pt x="682" y="597"/>
                </a:lnTo>
                <a:lnTo>
                  <a:pt x="712" y="597"/>
                </a:lnTo>
                <a:lnTo>
                  <a:pt x="736" y="597"/>
                </a:lnTo>
                <a:lnTo>
                  <a:pt x="772" y="597"/>
                </a:lnTo>
                <a:lnTo>
                  <a:pt x="868" y="592"/>
                </a:lnTo>
                <a:lnTo>
                  <a:pt x="910" y="592"/>
                </a:lnTo>
                <a:lnTo>
                  <a:pt x="922" y="614"/>
                </a:lnTo>
                <a:lnTo>
                  <a:pt x="922" y="632"/>
                </a:lnTo>
                <a:lnTo>
                  <a:pt x="916" y="650"/>
                </a:lnTo>
                <a:lnTo>
                  <a:pt x="916" y="667"/>
                </a:lnTo>
                <a:lnTo>
                  <a:pt x="922" y="681"/>
                </a:lnTo>
                <a:lnTo>
                  <a:pt x="958" y="694"/>
                </a:lnTo>
                <a:lnTo>
                  <a:pt x="1000" y="703"/>
                </a:lnTo>
                <a:lnTo>
                  <a:pt x="1096" y="712"/>
                </a:lnTo>
                <a:lnTo>
                  <a:pt x="1132" y="712"/>
                </a:lnTo>
                <a:lnTo>
                  <a:pt x="1156" y="712"/>
                </a:lnTo>
                <a:lnTo>
                  <a:pt x="1186" y="712"/>
                </a:lnTo>
                <a:lnTo>
                  <a:pt x="1210" y="712"/>
                </a:lnTo>
                <a:lnTo>
                  <a:pt x="1246" y="712"/>
                </a:lnTo>
                <a:lnTo>
                  <a:pt x="1264" y="712"/>
                </a:lnTo>
                <a:lnTo>
                  <a:pt x="1282" y="712"/>
                </a:lnTo>
                <a:lnTo>
                  <a:pt x="1306" y="721"/>
                </a:lnTo>
                <a:lnTo>
                  <a:pt x="1341" y="725"/>
                </a:lnTo>
                <a:lnTo>
                  <a:pt x="1359" y="729"/>
                </a:lnTo>
                <a:lnTo>
                  <a:pt x="1377" y="738"/>
                </a:lnTo>
                <a:lnTo>
                  <a:pt x="1383" y="756"/>
                </a:lnTo>
                <a:lnTo>
                  <a:pt x="1383" y="774"/>
                </a:lnTo>
                <a:lnTo>
                  <a:pt x="1383" y="791"/>
                </a:lnTo>
                <a:lnTo>
                  <a:pt x="1383" y="805"/>
                </a:lnTo>
                <a:lnTo>
                  <a:pt x="1383" y="818"/>
                </a:lnTo>
                <a:lnTo>
                  <a:pt x="1389" y="836"/>
                </a:lnTo>
                <a:lnTo>
                  <a:pt x="1407" y="844"/>
                </a:lnTo>
                <a:lnTo>
                  <a:pt x="1407" y="862"/>
                </a:lnTo>
                <a:lnTo>
                  <a:pt x="1401" y="884"/>
                </a:lnTo>
                <a:lnTo>
                  <a:pt x="1383" y="898"/>
                </a:lnTo>
                <a:lnTo>
                  <a:pt x="1377" y="911"/>
                </a:lnTo>
                <a:lnTo>
                  <a:pt x="1377" y="928"/>
                </a:lnTo>
                <a:lnTo>
                  <a:pt x="1383" y="946"/>
                </a:lnTo>
                <a:lnTo>
                  <a:pt x="1389" y="959"/>
                </a:lnTo>
                <a:lnTo>
                  <a:pt x="1395" y="982"/>
                </a:lnTo>
                <a:lnTo>
                  <a:pt x="1425" y="999"/>
                </a:lnTo>
                <a:lnTo>
                  <a:pt x="1449" y="1013"/>
                </a:lnTo>
                <a:lnTo>
                  <a:pt x="1491" y="1021"/>
                </a:lnTo>
                <a:lnTo>
                  <a:pt x="1587" y="1030"/>
                </a:lnTo>
                <a:lnTo>
                  <a:pt x="1623" y="1035"/>
                </a:lnTo>
                <a:lnTo>
                  <a:pt x="1641" y="1035"/>
                </a:lnTo>
                <a:lnTo>
                  <a:pt x="1659" y="1035"/>
                </a:lnTo>
                <a:lnTo>
                  <a:pt x="1695" y="1035"/>
                </a:lnTo>
                <a:lnTo>
                  <a:pt x="1713" y="1035"/>
                </a:lnTo>
                <a:lnTo>
                  <a:pt x="1737" y="1035"/>
                </a:lnTo>
                <a:lnTo>
                  <a:pt x="1761" y="1035"/>
                </a:lnTo>
                <a:lnTo>
                  <a:pt x="1779" y="1035"/>
                </a:lnTo>
                <a:lnTo>
                  <a:pt x="1803" y="1035"/>
                </a:lnTo>
                <a:lnTo>
                  <a:pt x="1827" y="1035"/>
                </a:lnTo>
                <a:lnTo>
                  <a:pt x="1845" y="1035"/>
                </a:lnTo>
                <a:lnTo>
                  <a:pt x="1863" y="1035"/>
                </a:lnTo>
                <a:lnTo>
                  <a:pt x="1881" y="1035"/>
                </a:lnTo>
                <a:lnTo>
                  <a:pt x="1899" y="1035"/>
                </a:lnTo>
                <a:lnTo>
                  <a:pt x="1923" y="1035"/>
                </a:lnTo>
                <a:lnTo>
                  <a:pt x="1941" y="1035"/>
                </a:lnTo>
                <a:lnTo>
                  <a:pt x="1965" y="1035"/>
                </a:lnTo>
                <a:lnTo>
                  <a:pt x="1989" y="1035"/>
                </a:lnTo>
                <a:lnTo>
                  <a:pt x="2007" y="1039"/>
                </a:lnTo>
                <a:lnTo>
                  <a:pt x="1989" y="1017"/>
                </a:lnTo>
                <a:lnTo>
                  <a:pt x="2007" y="1044"/>
                </a:lnTo>
                <a:lnTo>
                  <a:pt x="2007" y="1017"/>
                </a:lnTo>
                <a:lnTo>
                  <a:pt x="2007" y="8"/>
                </a:lnTo>
              </a:path>
            </a:pathLst>
          </a:custGeom>
          <a:gradFill rotWithShape="0">
            <a:gsLst>
              <a:gs pos="0">
                <a:srgbClr val="33CC33"/>
              </a:gs>
              <a:gs pos="100000">
                <a:srgbClr val="2EB72E"/>
              </a:gs>
            </a:gsLst>
            <a:lin ang="540000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8100000" algn="ctr" rotWithShape="0">
              <a:srgbClr val="33660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652463" y="6262688"/>
            <a:ext cx="19145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457200" y="647700"/>
            <a:ext cx="3733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….and the obstructions</a:t>
            </a:r>
          </a:p>
        </p:txBody>
      </p:sp>
      <p:sp>
        <p:nvSpPr>
          <p:cNvPr id="28677" name="Freeform 6"/>
          <p:cNvSpPr>
            <a:spLocks/>
          </p:cNvSpPr>
          <p:nvPr/>
        </p:nvSpPr>
        <p:spPr bwMode="auto">
          <a:xfrm>
            <a:off x="4359275" y="1736725"/>
            <a:ext cx="2955925" cy="1981200"/>
          </a:xfrm>
          <a:custGeom>
            <a:avLst/>
            <a:gdLst>
              <a:gd name="T0" fmla="*/ 0 w 1862"/>
              <a:gd name="T1" fmla="*/ 2147483646 h 1248"/>
              <a:gd name="T2" fmla="*/ 2147483646 w 1862"/>
              <a:gd name="T3" fmla="*/ 0 h 12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62" h="1248">
                <a:moveTo>
                  <a:pt x="0" y="1248"/>
                </a:moveTo>
                <a:lnTo>
                  <a:pt x="1862" y="0"/>
                </a:lnTo>
              </a:path>
            </a:pathLst>
          </a:custGeom>
          <a:noFill/>
          <a:ln w="317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678" name="Freeform 7"/>
          <p:cNvSpPr>
            <a:spLocks/>
          </p:cNvSpPr>
          <p:nvPr/>
        </p:nvSpPr>
        <p:spPr bwMode="auto">
          <a:xfrm>
            <a:off x="457200" y="4953000"/>
            <a:ext cx="6046788" cy="1135063"/>
          </a:xfrm>
          <a:custGeom>
            <a:avLst/>
            <a:gdLst>
              <a:gd name="T0" fmla="*/ 2147483646 w 3233"/>
              <a:gd name="T1" fmla="*/ 0 h 667"/>
              <a:gd name="T2" fmla="*/ 2147483646 w 3233"/>
              <a:gd name="T3" fmla="*/ 2147483646 h 667"/>
              <a:gd name="T4" fmla="*/ 2147483646 w 3233"/>
              <a:gd name="T5" fmla="*/ 2147483646 h 667"/>
              <a:gd name="T6" fmla="*/ 2147483646 w 3233"/>
              <a:gd name="T7" fmla="*/ 2147483646 h 667"/>
              <a:gd name="T8" fmla="*/ 2147483646 w 3233"/>
              <a:gd name="T9" fmla="*/ 2147483646 h 667"/>
              <a:gd name="T10" fmla="*/ 2147483646 w 3233"/>
              <a:gd name="T11" fmla="*/ 2147483646 h 667"/>
              <a:gd name="T12" fmla="*/ 2147483646 w 3233"/>
              <a:gd name="T13" fmla="*/ 2147483646 h 667"/>
              <a:gd name="T14" fmla="*/ 2147483646 w 3233"/>
              <a:gd name="T15" fmla="*/ 2147483646 h 667"/>
              <a:gd name="T16" fmla="*/ 2147483646 w 3233"/>
              <a:gd name="T17" fmla="*/ 2147483646 h 667"/>
              <a:gd name="T18" fmla="*/ 2147483646 w 3233"/>
              <a:gd name="T19" fmla="*/ 2147483646 h 667"/>
              <a:gd name="T20" fmla="*/ 2147483646 w 3233"/>
              <a:gd name="T21" fmla="*/ 2147483646 h 667"/>
              <a:gd name="T22" fmla="*/ 2147483646 w 3233"/>
              <a:gd name="T23" fmla="*/ 2147483646 h 667"/>
              <a:gd name="T24" fmla="*/ 2147483646 w 3233"/>
              <a:gd name="T25" fmla="*/ 2147483646 h 667"/>
              <a:gd name="T26" fmla="*/ 2147483646 w 3233"/>
              <a:gd name="T27" fmla="*/ 2147483646 h 667"/>
              <a:gd name="T28" fmla="*/ 2147483646 w 3233"/>
              <a:gd name="T29" fmla="*/ 2147483646 h 667"/>
              <a:gd name="T30" fmla="*/ 2147483646 w 3233"/>
              <a:gd name="T31" fmla="*/ 2147483646 h 667"/>
              <a:gd name="T32" fmla="*/ 2147483646 w 3233"/>
              <a:gd name="T33" fmla="*/ 2147483646 h 667"/>
              <a:gd name="T34" fmla="*/ 2147483646 w 3233"/>
              <a:gd name="T35" fmla="*/ 2147483646 h 667"/>
              <a:gd name="T36" fmla="*/ 2147483646 w 3233"/>
              <a:gd name="T37" fmla="*/ 2147483646 h 667"/>
              <a:gd name="T38" fmla="*/ 2147483646 w 3233"/>
              <a:gd name="T39" fmla="*/ 2147483646 h 667"/>
              <a:gd name="T40" fmla="*/ 2147483646 w 3233"/>
              <a:gd name="T41" fmla="*/ 2147483646 h 667"/>
              <a:gd name="T42" fmla="*/ 2147483646 w 3233"/>
              <a:gd name="T43" fmla="*/ 2147483646 h 667"/>
              <a:gd name="T44" fmla="*/ 2147483646 w 3233"/>
              <a:gd name="T45" fmla="*/ 2147483646 h 667"/>
              <a:gd name="T46" fmla="*/ 2147483646 w 3233"/>
              <a:gd name="T47" fmla="*/ 2147483646 h 667"/>
              <a:gd name="T48" fmla="*/ 2147483646 w 3233"/>
              <a:gd name="T49" fmla="*/ 2147483646 h 667"/>
              <a:gd name="T50" fmla="*/ 2147483646 w 3233"/>
              <a:gd name="T51" fmla="*/ 2147483646 h 667"/>
              <a:gd name="T52" fmla="*/ 2147483646 w 3233"/>
              <a:gd name="T53" fmla="*/ 2147483646 h 667"/>
              <a:gd name="T54" fmla="*/ 2147483646 w 3233"/>
              <a:gd name="T55" fmla="*/ 2147483646 h 667"/>
              <a:gd name="T56" fmla="*/ 2147483646 w 3233"/>
              <a:gd name="T57" fmla="*/ 2147483646 h 667"/>
              <a:gd name="T58" fmla="*/ 2147483646 w 3233"/>
              <a:gd name="T59" fmla="*/ 2147483646 h 667"/>
              <a:gd name="T60" fmla="*/ 2147483646 w 3233"/>
              <a:gd name="T61" fmla="*/ 2147483646 h 667"/>
              <a:gd name="T62" fmla="*/ 2147483646 w 3233"/>
              <a:gd name="T63" fmla="*/ 2147483646 h 667"/>
              <a:gd name="T64" fmla="*/ 2147483646 w 3233"/>
              <a:gd name="T65" fmla="*/ 2147483646 h 667"/>
              <a:gd name="T66" fmla="*/ 2147483646 w 3233"/>
              <a:gd name="T67" fmla="*/ 2147483646 h 667"/>
              <a:gd name="T68" fmla="*/ 2147483646 w 3233"/>
              <a:gd name="T69" fmla="*/ 2147483646 h 667"/>
              <a:gd name="T70" fmla="*/ 2147483646 w 3233"/>
              <a:gd name="T71" fmla="*/ 2147483646 h 667"/>
              <a:gd name="T72" fmla="*/ 2147483646 w 3233"/>
              <a:gd name="T73" fmla="*/ 2147483646 h 667"/>
              <a:gd name="T74" fmla="*/ 2147483646 w 3233"/>
              <a:gd name="T75" fmla="*/ 2147483646 h 667"/>
              <a:gd name="T76" fmla="*/ 2147483646 w 3233"/>
              <a:gd name="T77" fmla="*/ 2147483646 h 667"/>
              <a:gd name="T78" fmla="*/ 2147483646 w 3233"/>
              <a:gd name="T79" fmla="*/ 2147483646 h 667"/>
              <a:gd name="T80" fmla="*/ 2147483646 w 3233"/>
              <a:gd name="T81" fmla="*/ 2147483646 h 667"/>
              <a:gd name="T82" fmla="*/ 2147483646 w 3233"/>
              <a:gd name="T83" fmla="*/ 2147483646 h 667"/>
              <a:gd name="T84" fmla="*/ 2147483646 w 3233"/>
              <a:gd name="T85" fmla="*/ 2147483646 h 667"/>
              <a:gd name="T86" fmla="*/ 2147483646 w 3233"/>
              <a:gd name="T87" fmla="*/ 2147483646 h 667"/>
              <a:gd name="T88" fmla="*/ 2147483646 w 3233"/>
              <a:gd name="T89" fmla="*/ 2147483646 h 667"/>
              <a:gd name="T90" fmla="*/ 2147483646 w 3233"/>
              <a:gd name="T91" fmla="*/ 2147483646 h 667"/>
              <a:gd name="T92" fmla="*/ 2147483646 w 3233"/>
              <a:gd name="T93" fmla="*/ 2147483646 h 667"/>
              <a:gd name="T94" fmla="*/ 2147483646 w 3233"/>
              <a:gd name="T95" fmla="*/ 2147483646 h 667"/>
              <a:gd name="T96" fmla="*/ 2147483646 w 3233"/>
              <a:gd name="T97" fmla="*/ 2147483646 h 667"/>
              <a:gd name="T98" fmla="*/ 2147483646 w 3233"/>
              <a:gd name="T99" fmla="*/ 2147483646 h 667"/>
              <a:gd name="T100" fmla="*/ 2147483646 w 3233"/>
              <a:gd name="T101" fmla="*/ 2147483646 h 667"/>
              <a:gd name="T102" fmla="*/ 2147483646 w 3233"/>
              <a:gd name="T103" fmla="*/ 2147483646 h 667"/>
              <a:gd name="T104" fmla="*/ 2147483646 w 3233"/>
              <a:gd name="T105" fmla="*/ 2147483646 h 667"/>
              <a:gd name="T106" fmla="*/ 2147483646 w 3233"/>
              <a:gd name="T107" fmla="*/ 2147483646 h 667"/>
              <a:gd name="T108" fmla="*/ 2147483646 w 3233"/>
              <a:gd name="T109" fmla="*/ 2147483646 h 667"/>
              <a:gd name="T110" fmla="*/ 0 w 3233"/>
              <a:gd name="T111" fmla="*/ 2147483646 h 667"/>
              <a:gd name="T112" fmla="*/ 0 w 3233"/>
              <a:gd name="T113" fmla="*/ 2147483646 h 667"/>
              <a:gd name="T114" fmla="*/ 2147483646 w 3233"/>
              <a:gd name="T115" fmla="*/ 2147483646 h 667"/>
              <a:gd name="T116" fmla="*/ 2147483646 w 3233"/>
              <a:gd name="T117" fmla="*/ 2147483646 h 667"/>
              <a:gd name="T118" fmla="*/ 2147483646 w 3233"/>
              <a:gd name="T119" fmla="*/ 0 h 667"/>
              <a:gd name="T120" fmla="*/ 2147483646 w 3233"/>
              <a:gd name="T121" fmla="*/ 2147483646 h 667"/>
              <a:gd name="T122" fmla="*/ 2147483646 w 3233"/>
              <a:gd name="T123" fmla="*/ 0 h 6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33" h="667">
                <a:moveTo>
                  <a:pt x="1645" y="0"/>
                </a:moveTo>
                <a:lnTo>
                  <a:pt x="1616" y="36"/>
                </a:lnTo>
                <a:lnTo>
                  <a:pt x="1578" y="72"/>
                </a:lnTo>
                <a:lnTo>
                  <a:pt x="1549" y="81"/>
                </a:lnTo>
                <a:lnTo>
                  <a:pt x="1527" y="99"/>
                </a:lnTo>
                <a:lnTo>
                  <a:pt x="1489" y="117"/>
                </a:lnTo>
                <a:lnTo>
                  <a:pt x="1460" y="135"/>
                </a:lnTo>
                <a:lnTo>
                  <a:pt x="1430" y="162"/>
                </a:lnTo>
                <a:lnTo>
                  <a:pt x="1401" y="180"/>
                </a:lnTo>
                <a:lnTo>
                  <a:pt x="1349" y="207"/>
                </a:lnTo>
                <a:lnTo>
                  <a:pt x="1319" y="216"/>
                </a:lnTo>
                <a:lnTo>
                  <a:pt x="1297" y="216"/>
                </a:lnTo>
                <a:lnTo>
                  <a:pt x="1267" y="234"/>
                </a:lnTo>
                <a:lnTo>
                  <a:pt x="1245" y="234"/>
                </a:lnTo>
                <a:lnTo>
                  <a:pt x="1223" y="252"/>
                </a:lnTo>
                <a:lnTo>
                  <a:pt x="1193" y="252"/>
                </a:lnTo>
                <a:lnTo>
                  <a:pt x="1141" y="261"/>
                </a:lnTo>
                <a:lnTo>
                  <a:pt x="1104" y="279"/>
                </a:lnTo>
                <a:lnTo>
                  <a:pt x="1074" y="288"/>
                </a:lnTo>
                <a:lnTo>
                  <a:pt x="1045" y="288"/>
                </a:lnTo>
                <a:lnTo>
                  <a:pt x="1022" y="297"/>
                </a:lnTo>
                <a:lnTo>
                  <a:pt x="1000" y="297"/>
                </a:lnTo>
                <a:lnTo>
                  <a:pt x="978" y="306"/>
                </a:lnTo>
                <a:lnTo>
                  <a:pt x="948" y="306"/>
                </a:lnTo>
                <a:lnTo>
                  <a:pt x="896" y="315"/>
                </a:lnTo>
                <a:lnTo>
                  <a:pt x="867" y="315"/>
                </a:lnTo>
                <a:lnTo>
                  <a:pt x="785" y="315"/>
                </a:lnTo>
                <a:lnTo>
                  <a:pt x="763" y="324"/>
                </a:lnTo>
                <a:lnTo>
                  <a:pt x="733" y="333"/>
                </a:lnTo>
                <a:lnTo>
                  <a:pt x="696" y="351"/>
                </a:lnTo>
                <a:lnTo>
                  <a:pt x="667" y="351"/>
                </a:lnTo>
                <a:lnTo>
                  <a:pt x="644" y="378"/>
                </a:lnTo>
                <a:lnTo>
                  <a:pt x="622" y="405"/>
                </a:lnTo>
                <a:lnTo>
                  <a:pt x="600" y="423"/>
                </a:lnTo>
                <a:lnTo>
                  <a:pt x="563" y="432"/>
                </a:lnTo>
                <a:lnTo>
                  <a:pt x="541" y="441"/>
                </a:lnTo>
                <a:lnTo>
                  <a:pt x="504" y="450"/>
                </a:lnTo>
                <a:lnTo>
                  <a:pt x="474" y="450"/>
                </a:lnTo>
                <a:lnTo>
                  <a:pt x="444" y="459"/>
                </a:lnTo>
                <a:lnTo>
                  <a:pt x="422" y="477"/>
                </a:lnTo>
                <a:lnTo>
                  <a:pt x="392" y="477"/>
                </a:lnTo>
                <a:lnTo>
                  <a:pt x="363" y="486"/>
                </a:lnTo>
                <a:lnTo>
                  <a:pt x="333" y="504"/>
                </a:lnTo>
                <a:lnTo>
                  <a:pt x="311" y="513"/>
                </a:lnTo>
                <a:lnTo>
                  <a:pt x="281" y="531"/>
                </a:lnTo>
                <a:lnTo>
                  <a:pt x="259" y="531"/>
                </a:lnTo>
                <a:lnTo>
                  <a:pt x="229" y="549"/>
                </a:lnTo>
                <a:lnTo>
                  <a:pt x="207" y="549"/>
                </a:lnTo>
                <a:lnTo>
                  <a:pt x="177" y="549"/>
                </a:lnTo>
                <a:lnTo>
                  <a:pt x="155" y="558"/>
                </a:lnTo>
                <a:lnTo>
                  <a:pt x="133" y="567"/>
                </a:lnTo>
                <a:lnTo>
                  <a:pt x="96" y="585"/>
                </a:lnTo>
                <a:lnTo>
                  <a:pt x="66" y="594"/>
                </a:lnTo>
                <a:lnTo>
                  <a:pt x="44" y="612"/>
                </a:lnTo>
                <a:lnTo>
                  <a:pt x="22" y="630"/>
                </a:lnTo>
                <a:lnTo>
                  <a:pt x="0" y="639"/>
                </a:lnTo>
                <a:lnTo>
                  <a:pt x="0" y="666"/>
                </a:lnTo>
                <a:lnTo>
                  <a:pt x="3232" y="666"/>
                </a:lnTo>
                <a:lnTo>
                  <a:pt x="2653" y="189"/>
                </a:lnTo>
                <a:lnTo>
                  <a:pt x="2001" y="0"/>
                </a:lnTo>
                <a:lnTo>
                  <a:pt x="1616" y="9"/>
                </a:lnTo>
                <a:lnTo>
                  <a:pt x="1645" y="0"/>
                </a:lnTo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47B224"/>
              </a:gs>
            </a:gsLst>
            <a:lin ang="540000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8679" name="Group 8"/>
          <p:cNvGrpSpPr>
            <a:grpSpLocks/>
          </p:cNvGrpSpPr>
          <p:nvPr/>
        </p:nvGrpSpPr>
        <p:grpSpPr bwMode="auto">
          <a:xfrm>
            <a:off x="2209800" y="4953000"/>
            <a:ext cx="533400" cy="854075"/>
            <a:chOff x="1296" y="3206"/>
            <a:chExt cx="523" cy="682"/>
          </a:xfrm>
        </p:grpSpPr>
        <p:sp>
          <p:nvSpPr>
            <p:cNvPr id="28686" name="Freeform 9"/>
            <p:cNvSpPr>
              <a:spLocks/>
            </p:cNvSpPr>
            <p:nvPr/>
          </p:nvSpPr>
          <p:spPr bwMode="auto">
            <a:xfrm>
              <a:off x="1296" y="3386"/>
              <a:ext cx="523" cy="502"/>
            </a:xfrm>
            <a:custGeom>
              <a:avLst/>
              <a:gdLst>
                <a:gd name="T0" fmla="*/ 13883 w 341"/>
                <a:gd name="T1" fmla="*/ 0 h 328"/>
                <a:gd name="T2" fmla="*/ 22103 w 341"/>
                <a:gd name="T3" fmla="*/ 0 h 328"/>
                <a:gd name="T4" fmla="*/ 37510 w 341"/>
                <a:gd name="T5" fmla="*/ 35250 h 328"/>
                <a:gd name="T6" fmla="*/ 21293 w 341"/>
                <a:gd name="T7" fmla="*/ 2887 h 328"/>
                <a:gd name="T8" fmla="*/ 19078 w 341"/>
                <a:gd name="T9" fmla="*/ 35250 h 328"/>
                <a:gd name="T10" fmla="*/ 14853 w 341"/>
                <a:gd name="T11" fmla="*/ 2887 h 328"/>
                <a:gd name="T12" fmla="*/ 0 w 341"/>
                <a:gd name="T13" fmla="*/ 35250 h 328"/>
                <a:gd name="T14" fmla="*/ 13883 w 341"/>
                <a:gd name="T15" fmla="*/ 0 h 3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1" h="328">
                  <a:moveTo>
                    <a:pt x="126" y="0"/>
                  </a:moveTo>
                  <a:lnTo>
                    <a:pt x="200" y="0"/>
                  </a:lnTo>
                  <a:lnTo>
                    <a:pt x="340" y="327"/>
                  </a:lnTo>
                  <a:lnTo>
                    <a:pt x="193" y="27"/>
                  </a:lnTo>
                  <a:lnTo>
                    <a:pt x="173" y="327"/>
                  </a:lnTo>
                  <a:lnTo>
                    <a:pt x="134" y="27"/>
                  </a:lnTo>
                  <a:lnTo>
                    <a:pt x="0" y="327"/>
                  </a:lnTo>
                  <a:lnTo>
                    <a:pt x="126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87" name="Freeform 10"/>
            <p:cNvSpPr>
              <a:spLocks/>
            </p:cNvSpPr>
            <p:nvPr/>
          </p:nvSpPr>
          <p:spPr bwMode="auto">
            <a:xfrm>
              <a:off x="1443" y="3206"/>
              <a:ext cx="198" cy="69"/>
            </a:xfrm>
            <a:custGeom>
              <a:avLst/>
              <a:gdLst>
                <a:gd name="T0" fmla="*/ 0 w 129"/>
                <a:gd name="T1" fmla="*/ 1222 h 45"/>
                <a:gd name="T2" fmla="*/ 7087 w 129"/>
                <a:gd name="T3" fmla="*/ 0 h 45"/>
                <a:gd name="T4" fmla="*/ 14225 w 129"/>
                <a:gd name="T5" fmla="*/ 1222 h 45"/>
                <a:gd name="T6" fmla="*/ 14225 w 129"/>
                <a:gd name="T7" fmla="*/ 3953 h 45"/>
                <a:gd name="T8" fmla="*/ 13708 w 129"/>
                <a:gd name="T9" fmla="*/ 4306 h 45"/>
                <a:gd name="T10" fmla="*/ 9909 w 129"/>
                <a:gd name="T11" fmla="*/ 4819 h 45"/>
                <a:gd name="T12" fmla="*/ 9378 w 129"/>
                <a:gd name="T13" fmla="*/ 4819 h 45"/>
                <a:gd name="T14" fmla="*/ 5018 w 129"/>
                <a:gd name="T15" fmla="*/ 4819 h 45"/>
                <a:gd name="T16" fmla="*/ 4206 w 129"/>
                <a:gd name="T17" fmla="*/ 4819 h 45"/>
                <a:gd name="T18" fmla="*/ 560 w 129"/>
                <a:gd name="T19" fmla="*/ 4306 h 45"/>
                <a:gd name="T20" fmla="*/ 0 w 129"/>
                <a:gd name="T21" fmla="*/ 3953 h 45"/>
                <a:gd name="T22" fmla="*/ 0 w 129"/>
                <a:gd name="T23" fmla="*/ 1222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45">
                  <a:moveTo>
                    <a:pt x="0" y="11"/>
                  </a:moveTo>
                  <a:lnTo>
                    <a:pt x="64" y="0"/>
                  </a:lnTo>
                  <a:lnTo>
                    <a:pt x="128" y="11"/>
                  </a:lnTo>
                  <a:lnTo>
                    <a:pt x="128" y="36"/>
                  </a:lnTo>
                  <a:lnTo>
                    <a:pt x="123" y="39"/>
                  </a:lnTo>
                  <a:lnTo>
                    <a:pt x="89" y="44"/>
                  </a:lnTo>
                  <a:lnTo>
                    <a:pt x="84" y="44"/>
                  </a:lnTo>
                  <a:lnTo>
                    <a:pt x="45" y="44"/>
                  </a:lnTo>
                  <a:lnTo>
                    <a:pt x="38" y="44"/>
                  </a:lnTo>
                  <a:lnTo>
                    <a:pt x="5" y="39"/>
                  </a:lnTo>
                  <a:lnTo>
                    <a:pt x="0" y="36"/>
                  </a:lnTo>
                  <a:lnTo>
                    <a:pt x="0" y="11"/>
                  </a:lnTo>
                </a:path>
              </a:pathLst>
            </a:custGeom>
            <a:solidFill>
              <a:srgbClr val="FFFFDC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88" name="Rectangle 11"/>
            <p:cNvSpPr>
              <a:spLocks noChangeArrowheads="1"/>
            </p:cNvSpPr>
            <p:nvPr/>
          </p:nvSpPr>
          <p:spPr bwMode="auto">
            <a:xfrm>
              <a:off x="1452" y="3246"/>
              <a:ext cx="184" cy="19"/>
            </a:xfrm>
            <a:prstGeom prst="rect">
              <a:avLst/>
            </a:prstGeom>
            <a:solidFill>
              <a:srgbClr val="00804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8689" name="Freeform 12"/>
            <p:cNvSpPr>
              <a:spLocks/>
            </p:cNvSpPr>
            <p:nvPr/>
          </p:nvSpPr>
          <p:spPr bwMode="auto">
            <a:xfrm>
              <a:off x="1503" y="3274"/>
              <a:ext cx="84" cy="84"/>
            </a:xfrm>
            <a:custGeom>
              <a:avLst/>
              <a:gdLst>
                <a:gd name="T0" fmla="*/ 2401 w 55"/>
                <a:gd name="T1" fmla="*/ 773 h 55"/>
                <a:gd name="T2" fmla="*/ 2401 w 55"/>
                <a:gd name="T3" fmla="*/ 2137 h 55"/>
                <a:gd name="T4" fmla="*/ 2137 w 55"/>
                <a:gd name="T5" fmla="*/ 2137 h 55"/>
                <a:gd name="T6" fmla="*/ 2137 w 55"/>
                <a:gd name="T7" fmla="*/ 3264 h 55"/>
                <a:gd name="T8" fmla="*/ 1181 w 55"/>
                <a:gd name="T9" fmla="*/ 3264 h 55"/>
                <a:gd name="T10" fmla="*/ 1181 w 55"/>
                <a:gd name="T11" fmla="*/ 4365 h 55"/>
                <a:gd name="T12" fmla="*/ 0 w 55"/>
                <a:gd name="T13" fmla="*/ 4365 h 55"/>
                <a:gd name="T14" fmla="*/ 0 w 55"/>
                <a:gd name="T15" fmla="*/ 5657 h 55"/>
                <a:gd name="T16" fmla="*/ 5657 w 55"/>
                <a:gd name="T17" fmla="*/ 5657 h 55"/>
                <a:gd name="T18" fmla="*/ 5657 w 55"/>
                <a:gd name="T19" fmla="*/ 4365 h 55"/>
                <a:gd name="T20" fmla="*/ 4553 w 55"/>
                <a:gd name="T21" fmla="*/ 4365 h 55"/>
                <a:gd name="T22" fmla="*/ 4553 w 55"/>
                <a:gd name="T23" fmla="*/ 3264 h 55"/>
                <a:gd name="T24" fmla="*/ 3424 w 55"/>
                <a:gd name="T25" fmla="*/ 3264 h 55"/>
                <a:gd name="T26" fmla="*/ 3424 w 55"/>
                <a:gd name="T27" fmla="*/ 2137 h 55"/>
                <a:gd name="T28" fmla="*/ 3013 w 55"/>
                <a:gd name="T29" fmla="*/ 2137 h 55"/>
                <a:gd name="T30" fmla="*/ 3013 w 55"/>
                <a:gd name="T31" fmla="*/ 773 h 55"/>
                <a:gd name="T32" fmla="*/ 2981 w 55"/>
                <a:gd name="T33" fmla="*/ 411 h 55"/>
                <a:gd name="T34" fmla="*/ 3013 w 55"/>
                <a:gd name="T35" fmla="*/ 344 h 55"/>
                <a:gd name="T36" fmla="*/ 3013 w 55"/>
                <a:gd name="T37" fmla="*/ 0 h 55"/>
                <a:gd name="T38" fmla="*/ 2401 w 55"/>
                <a:gd name="T39" fmla="*/ 0 h 55"/>
                <a:gd name="T40" fmla="*/ 2401 w 55"/>
                <a:gd name="T41" fmla="*/ 344 h 55"/>
                <a:gd name="T42" fmla="*/ 2573 w 55"/>
                <a:gd name="T43" fmla="*/ 525 h 55"/>
                <a:gd name="T44" fmla="*/ 2401 w 55"/>
                <a:gd name="T45" fmla="*/ 773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55">
                  <a:moveTo>
                    <a:pt x="23" y="7"/>
                  </a:moveTo>
                  <a:lnTo>
                    <a:pt x="23" y="20"/>
                  </a:lnTo>
                  <a:lnTo>
                    <a:pt x="20" y="20"/>
                  </a:lnTo>
                  <a:lnTo>
                    <a:pt x="20" y="31"/>
                  </a:lnTo>
                  <a:lnTo>
                    <a:pt x="11" y="31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0" y="54"/>
                  </a:lnTo>
                  <a:lnTo>
                    <a:pt x="54" y="54"/>
                  </a:lnTo>
                  <a:lnTo>
                    <a:pt x="54" y="41"/>
                  </a:lnTo>
                  <a:lnTo>
                    <a:pt x="43" y="41"/>
                  </a:lnTo>
                  <a:lnTo>
                    <a:pt x="43" y="31"/>
                  </a:lnTo>
                  <a:lnTo>
                    <a:pt x="33" y="31"/>
                  </a:lnTo>
                  <a:lnTo>
                    <a:pt x="33" y="20"/>
                  </a:lnTo>
                  <a:lnTo>
                    <a:pt x="29" y="20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4" y="5"/>
                  </a:lnTo>
                  <a:lnTo>
                    <a:pt x="23" y="7"/>
                  </a:lnTo>
                </a:path>
              </a:pathLst>
            </a:custGeom>
            <a:solidFill>
              <a:srgbClr val="96C137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0" name="Freeform 13"/>
            <p:cNvSpPr>
              <a:spLocks/>
            </p:cNvSpPr>
            <p:nvPr/>
          </p:nvSpPr>
          <p:spPr bwMode="auto">
            <a:xfrm>
              <a:off x="1503" y="3272"/>
              <a:ext cx="78" cy="34"/>
            </a:xfrm>
            <a:custGeom>
              <a:avLst/>
              <a:gdLst>
                <a:gd name="T0" fmla="*/ 0 w 51"/>
                <a:gd name="T1" fmla="*/ 0 h 22"/>
                <a:gd name="T2" fmla="*/ 154 w 51"/>
                <a:gd name="T3" fmla="*/ 0 h 22"/>
                <a:gd name="T4" fmla="*/ 962 w 51"/>
                <a:gd name="T5" fmla="*/ 0 h 22"/>
                <a:gd name="T6" fmla="*/ 962 w 51"/>
                <a:gd name="T7" fmla="*/ 954 h 22"/>
                <a:gd name="T8" fmla="*/ 1471 w 51"/>
                <a:gd name="T9" fmla="*/ 954 h 22"/>
                <a:gd name="T10" fmla="*/ 1471 w 51"/>
                <a:gd name="T11" fmla="*/ 1306 h 22"/>
                <a:gd name="T12" fmla="*/ 962 w 51"/>
                <a:gd name="T13" fmla="*/ 1306 h 22"/>
                <a:gd name="T14" fmla="*/ 962 w 51"/>
                <a:gd name="T15" fmla="*/ 2278 h 22"/>
                <a:gd name="T16" fmla="*/ 1471 w 51"/>
                <a:gd name="T17" fmla="*/ 2278 h 22"/>
                <a:gd name="T18" fmla="*/ 1471 w 51"/>
                <a:gd name="T19" fmla="*/ 2470 h 22"/>
                <a:gd name="T20" fmla="*/ 3655 w 51"/>
                <a:gd name="T21" fmla="*/ 2470 h 22"/>
                <a:gd name="T22" fmla="*/ 3655 w 51"/>
                <a:gd name="T23" fmla="*/ 2151 h 22"/>
                <a:gd name="T24" fmla="*/ 4250 w 51"/>
                <a:gd name="T25" fmla="*/ 2151 h 22"/>
                <a:gd name="T26" fmla="*/ 4250 w 51"/>
                <a:gd name="T27" fmla="*/ 1182 h 22"/>
                <a:gd name="T28" fmla="*/ 3463 w 51"/>
                <a:gd name="T29" fmla="*/ 1182 h 22"/>
                <a:gd name="T30" fmla="*/ 3463 w 51"/>
                <a:gd name="T31" fmla="*/ 954 h 22"/>
                <a:gd name="T32" fmla="*/ 4250 w 51"/>
                <a:gd name="T33" fmla="*/ 954 h 22"/>
                <a:gd name="T34" fmla="*/ 4250 w 51"/>
                <a:gd name="T35" fmla="*/ 0 h 22"/>
                <a:gd name="T36" fmla="*/ 5134 w 51"/>
                <a:gd name="T37" fmla="*/ 0 h 22"/>
                <a:gd name="T38" fmla="*/ 5296 w 51"/>
                <a:gd name="T39" fmla="*/ 0 h 22"/>
                <a:gd name="T40" fmla="*/ 0 w 51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22">
                  <a:moveTo>
                    <a:pt x="0" y="0"/>
                  </a:moveTo>
                  <a:lnTo>
                    <a:pt x="1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34" y="21"/>
                  </a:lnTo>
                  <a:lnTo>
                    <a:pt x="34" y="18"/>
                  </a:lnTo>
                  <a:lnTo>
                    <a:pt x="40" y="18"/>
                  </a:lnTo>
                  <a:lnTo>
                    <a:pt x="40" y="10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solidFill>
              <a:srgbClr val="FFFFDC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1" name="Rectangle 14"/>
            <p:cNvSpPr>
              <a:spLocks noChangeArrowheads="1"/>
            </p:cNvSpPr>
            <p:nvPr/>
          </p:nvSpPr>
          <p:spPr bwMode="auto">
            <a:xfrm>
              <a:off x="1485" y="3361"/>
              <a:ext cx="115" cy="20"/>
            </a:xfrm>
            <a:prstGeom prst="rect">
              <a:avLst/>
            </a:prstGeom>
            <a:solidFill>
              <a:srgbClr val="96C13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8692" name="Rectangle 15"/>
            <p:cNvSpPr>
              <a:spLocks noChangeArrowheads="1"/>
            </p:cNvSpPr>
            <p:nvPr/>
          </p:nvSpPr>
          <p:spPr bwMode="auto">
            <a:xfrm>
              <a:off x="1485" y="3386"/>
              <a:ext cx="115" cy="16"/>
            </a:xfrm>
            <a:prstGeom prst="rect">
              <a:avLst/>
            </a:prstGeom>
            <a:solidFill>
              <a:srgbClr val="96C13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8693" name="Freeform 16"/>
            <p:cNvSpPr>
              <a:spLocks/>
            </p:cNvSpPr>
            <p:nvPr/>
          </p:nvSpPr>
          <p:spPr bwMode="auto">
            <a:xfrm>
              <a:off x="1580" y="3369"/>
              <a:ext cx="38" cy="32"/>
            </a:xfrm>
            <a:custGeom>
              <a:avLst/>
              <a:gdLst>
                <a:gd name="T0" fmla="*/ 330 w 25"/>
                <a:gd name="T1" fmla="*/ 0 h 21"/>
                <a:gd name="T2" fmla="*/ 330 w 25"/>
                <a:gd name="T3" fmla="*/ 1175 h 21"/>
                <a:gd name="T4" fmla="*/ 0 w 25"/>
                <a:gd name="T5" fmla="*/ 1175 h 21"/>
                <a:gd name="T6" fmla="*/ 0 w 25"/>
                <a:gd name="T7" fmla="*/ 1772 h 21"/>
                <a:gd name="T8" fmla="*/ 502 w 25"/>
                <a:gd name="T9" fmla="*/ 1772 h 21"/>
                <a:gd name="T10" fmla="*/ 502 w 25"/>
                <a:gd name="T11" fmla="*/ 2039 h 21"/>
                <a:gd name="T12" fmla="*/ 1763 w 25"/>
                <a:gd name="T13" fmla="*/ 2039 h 21"/>
                <a:gd name="T14" fmla="*/ 1763 w 25"/>
                <a:gd name="T15" fmla="*/ 1772 h 21"/>
                <a:gd name="T16" fmla="*/ 2403 w 25"/>
                <a:gd name="T17" fmla="*/ 1772 h 21"/>
                <a:gd name="T18" fmla="*/ 2403 w 25"/>
                <a:gd name="T19" fmla="*/ 1175 h 21"/>
                <a:gd name="T20" fmla="*/ 1763 w 25"/>
                <a:gd name="T21" fmla="*/ 1175 h 21"/>
                <a:gd name="T22" fmla="*/ 1763 w 25"/>
                <a:gd name="T23" fmla="*/ 0 h 21"/>
                <a:gd name="T24" fmla="*/ 330 w 25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21">
                  <a:moveTo>
                    <a:pt x="3" y="0"/>
                  </a:move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4" name="Freeform 17"/>
            <p:cNvSpPr>
              <a:spLocks/>
            </p:cNvSpPr>
            <p:nvPr/>
          </p:nvSpPr>
          <p:spPr bwMode="auto">
            <a:xfrm>
              <a:off x="1477" y="3369"/>
              <a:ext cx="38" cy="32"/>
            </a:xfrm>
            <a:custGeom>
              <a:avLst/>
              <a:gdLst>
                <a:gd name="T0" fmla="*/ 330 w 25"/>
                <a:gd name="T1" fmla="*/ 0 h 21"/>
                <a:gd name="T2" fmla="*/ 330 w 25"/>
                <a:gd name="T3" fmla="*/ 1175 h 21"/>
                <a:gd name="T4" fmla="*/ 0 w 25"/>
                <a:gd name="T5" fmla="*/ 1175 h 21"/>
                <a:gd name="T6" fmla="*/ 0 w 25"/>
                <a:gd name="T7" fmla="*/ 1772 h 21"/>
                <a:gd name="T8" fmla="*/ 392 w 25"/>
                <a:gd name="T9" fmla="*/ 1772 h 21"/>
                <a:gd name="T10" fmla="*/ 392 w 25"/>
                <a:gd name="T11" fmla="*/ 2039 h 21"/>
                <a:gd name="T12" fmla="*/ 1763 w 25"/>
                <a:gd name="T13" fmla="*/ 2039 h 21"/>
                <a:gd name="T14" fmla="*/ 1763 w 25"/>
                <a:gd name="T15" fmla="*/ 1772 h 21"/>
                <a:gd name="T16" fmla="*/ 2403 w 25"/>
                <a:gd name="T17" fmla="*/ 1772 h 21"/>
                <a:gd name="T18" fmla="*/ 2403 w 25"/>
                <a:gd name="T19" fmla="*/ 1175 h 21"/>
                <a:gd name="T20" fmla="*/ 1763 w 25"/>
                <a:gd name="T21" fmla="*/ 1175 h 21"/>
                <a:gd name="T22" fmla="*/ 1763 w 25"/>
                <a:gd name="T23" fmla="*/ 0 h 21"/>
                <a:gd name="T24" fmla="*/ 330 w 25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21">
                  <a:moveTo>
                    <a:pt x="3" y="0"/>
                  </a:move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5" name="Freeform 18"/>
            <p:cNvSpPr>
              <a:spLocks/>
            </p:cNvSpPr>
            <p:nvPr/>
          </p:nvSpPr>
          <p:spPr bwMode="auto">
            <a:xfrm>
              <a:off x="1503" y="3353"/>
              <a:ext cx="84" cy="34"/>
            </a:xfrm>
            <a:custGeom>
              <a:avLst/>
              <a:gdLst>
                <a:gd name="T0" fmla="*/ 0 w 55"/>
                <a:gd name="T1" fmla="*/ 0 h 22"/>
                <a:gd name="T2" fmla="*/ 0 w 55"/>
                <a:gd name="T3" fmla="*/ 2470 h 22"/>
                <a:gd name="T4" fmla="*/ 5657 w 55"/>
                <a:gd name="T5" fmla="*/ 2470 h 22"/>
                <a:gd name="T6" fmla="*/ 5657 w 55"/>
                <a:gd name="T7" fmla="*/ 845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22">
                  <a:moveTo>
                    <a:pt x="0" y="0"/>
                  </a:moveTo>
                  <a:lnTo>
                    <a:pt x="0" y="21"/>
                  </a:lnTo>
                  <a:lnTo>
                    <a:pt x="54" y="21"/>
                  </a:lnTo>
                  <a:lnTo>
                    <a:pt x="54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6" name="Freeform 19"/>
            <p:cNvSpPr>
              <a:spLocks/>
            </p:cNvSpPr>
            <p:nvPr/>
          </p:nvSpPr>
          <p:spPr bwMode="auto">
            <a:xfrm>
              <a:off x="1485" y="3387"/>
              <a:ext cx="122" cy="32"/>
            </a:xfrm>
            <a:custGeom>
              <a:avLst/>
              <a:gdLst>
                <a:gd name="T0" fmla="*/ 146 w 80"/>
                <a:gd name="T1" fmla="*/ 0 h 21"/>
                <a:gd name="T2" fmla="*/ 7747 w 80"/>
                <a:gd name="T3" fmla="*/ 0 h 21"/>
                <a:gd name="T4" fmla="*/ 8150 w 80"/>
                <a:gd name="T5" fmla="*/ 2039 h 21"/>
                <a:gd name="T6" fmla="*/ 0 w 80"/>
                <a:gd name="T7" fmla="*/ 2039 h 21"/>
                <a:gd name="T8" fmla="*/ 146 w 8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21">
                  <a:moveTo>
                    <a:pt x="1" y="0"/>
                  </a:moveTo>
                  <a:lnTo>
                    <a:pt x="75" y="0"/>
                  </a:lnTo>
                  <a:lnTo>
                    <a:pt x="79" y="20"/>
                  </a:lnTo>
                  <a:lnTo>
                    <a:pt x="0" y="20"/>
                  </a:lnTo>
                  <a:lnTo>
                    <a:pt x="1" y="0"/>
                  </a:lnTo>
                </a:path>
              </a:pathLst>
            </a:custGeom>
            <a:solidFill>
              <a:srgbClr val="FF8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5906" name="Rectangle 98"/>
          <p:cNvSpPr>
            <a:spLocks noChangeArrowheads="1"/>
          </p:cNvSpPr>
          <p:nvPr/>
        </p:nvSpPr>
        <p:spPr bwMode="auto">
          <a:xfrm>
            <a:off x="398463" y="1455738"/>
            <a:ext cx="5851525" cy="1012825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marL="3175" indent="-3175"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81025"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000099"/>
                </a:solidFill>
                <a:latin typeface="+mn-lt"/>
              </a:rPr>
              <a:t>Due to obstacles, the signal may not reach the GPS antenna ...</a:t>
            </a:r>
            <a:endParaRPr lang="it-IT" altLang="en-US" sz="1400" b="1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28681" name="Picture 10" descr="C:\Users\swantje\Desktop\Neuer Ordner\2018_10_16\Satell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256">
            <a:off x="6380163" y="1320800"/>
            <a:ext cx="21796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2" name="Gruppo 22"/>
          <p:cNvGrpSpPr>
            <a:grpSpLocks/>
          </p:cNvGrpSpPr>
          <p:nvPr/>
        </p:nvGrpSpPr>
        <p:grpSpPr bwMode="auto">
          <a:xfrm>
            <a:off x="3024188" y="3865563"/>
            <a:ext cx="2670175" cy="1825625"/>
            <a:chOff x="3015788" y="4100866"/>
            <a:chExt cx="2669240" cy="1824211"/>
          </a:xfrm>
        </p:grpSpPr>
        <p:pic>
          <p:nvPicPr>
            <p:cNvPr id="28683" name="Immagin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5028" y="4570059"/>
              <a:ext cx="1080000" cy="135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Immagin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871" y="4318695"/>
              <a:ext cx="1080000" cy="135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5" name="Immagin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788" y="4100866"/>
              <a:ext cx="1080000" cy="135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52463" y="6262688"/>
            <a:ext cx="19145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76588" y="6262688"/>
            <a:ext cx="27908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0724" name="Freeform 232"/>
          <p:cNvSpPr>
            <a:spLocks/>
          </p:cNvSpPr>
          <p:nvPr/>
        </p:nvSpPr>
        <p:spPr bwMode="auto">
          <a:xfrm>
            <a:off x="381000" y="5181600"/>
            <a:ext cx="5132388" cy="1058863"/>
          </a:xfrm>
          <a:custGeom>
            <a:avLst/>
            <a:gdLst>
              <a:gd name="T0" fmla="*/ 2147483646 w 3233"/>
              <a:gd name="T1" fmla="*/ 0 h 667"/>
              <a:gd name="T2" fmla="*/ 2147483646 w 3233"/>
              <a:gd name="T3" fmla="*/ 2147483646 h 667"/>
              <a:gd name="T4" fmla="*/ 2147483646 w 3233"/>
              <a:gd name="T5" fmla="*/ 2147483646 h 667"/>
              <a:gd name="T6" fmla="*/ 2147483646 w 3233"/>
              <a:gd name="T7" fmla="*/ 2147483646 h 667"/>
              <a:gd name="T8" fmla="*/ 2147483646 w 3233"/>
              <a:gd name="T9" fmla="*/ 2147483646 h 667"/>
              <a:gd name="T10" fmla="*/ 2147483646 w 3233"/>
              <a:gd name="T11" fmla="*/ 2147483646 h 667"/>
              <a:gd name="T12" fmla="*/ 2147483646 w 3233"/>
              <a:gd name="T13" fmla="*/ 2147483646 h 667"/>
              <a:gd name="T14" fmla="*/ 2147483646 w 3233"/>
              <a:gd name="T15" fmla="*/ 2147483646 h 667"/>
              <a:gd name="T16" fmla="*/ 2147483646 w 3233"/>
              <a:gd name="T17" fmla="*/ 2147483646 h 667"/>
              <a:gd name="T18" fmla="*/ 2147483646 w 3233"/>
              <a:gd name="T19" fmla="*/ 2147483646 h 667"/>
              <a:gd name="T20" fmla="*/ 2147483646 w 3233"/>
              <a:gd name="T21" fmla="*/ 2147483646 h 667"/>
              <a:gd name="T22" fmla="*/ 2147483646 w 3233"/>
              <a:gd name="T23" fmla="*/ 2147483646 h 667"/>
              <a:gd name="T24" fmla="*/ 2147483646 w 3233"/>
              <a:gd name="T25" fmla="*/ 2147483646 h 667"/>
              <a:gd name="T26" fmla="*/ 2147483646 w 3233"/>
              <a:gd name="T27" fmla="*/ 2147483646 h 667"/>
              <a:gd name="T28" fmla="*/ 2147483646 w 3233"/>
              <a:gd name="T29" fmla="*/ 2147483646 h 667"/>
              <a:gd name="T30" fmla="*/ 2147483646 w 3233"/>
              <a:gd name="T31" fmla="*/ 2147483646 h 667"/>
              <a:gd name="T32" fmla="*/ 2147483646 w 3233"/>
              <a:gd name="T33" fmla="*/ 2147483646 h 667"/>
              <a:gd name="T34" fmla="*/ 2147483646 w 3233"/>
              <a:gd name="T35" fmla="*/ 2147483646 h 667"/>
              <a:gd name="T36" fmla="*/ 2147483646 w 3233"/>
              <a:gd name="T37" fmla="*/ 2147483646 h 667"/>
              <a:gd name="T38" fmla="*/ 2147483646 w 3233"/>
              <a:gd name="T39" fmla="*/ 2147483646 h 667"/>
              <a:gd name="T40" fmla="*/ 2147483646 w 3233"/>
              <a:gd name="T41" fmla="*/ 2147483646 h 667"/>
              <a:gd name="T42" fmla="*/ 2147483646 w 3233"/>
              <a:gd name="T43" fmla="*/ 2147483646 h 667"/>
              <a:gd name="T44" fmla="*/ 2147483646 w 3233"/>
              <a:gd name="T45" fmla="*/ 2147483646 h 667"/>
              <a:gd name="T46" fmla="*/ 2147483646 w 3233"/>
              <a:gd name="T47" fmla="*/ 2147483646 h 667"/>
              <a:gd name="T48" fmla="*/ 2147483646 w 3233"/>
              <a:gd name="T49" fmla="*/ 2147483646 h 667"/>
              <a:gd name="T50" fmla="*/ 2147483646 w 3233"/>
              <a:gd name="T51" fmla="*/ 2147483646 h 667"/>
              <a:gd name="T52" fmla="*/ 2147483646 w 3233"/>
              <a:gd name="T53" fmla="*/ 2147483646 h 667"/>
              <a:gd name="T54" fmla="*/ 2147483646 w 3233"/>
              <a:gd name="T55" fmla="*/ 2147483646 h 667"/>
              <a:gd name="T56" fmla="*/ 2147483646 w 3233"/>
              <a:gd name="T57" fmla="*/ 2147483646 h 667"/>
              <a:gd name="T58" fmla="*/ 2147483646 w 3233"/>
              <a:gd name="T59" fmla="*/ 2147483646 h 667"/>
              <a:gd name="T60" fmla="*/ 2147483646 w 3233"/>
              <a:gd name="T61" fmla="*/ 2147483646 h 667"/>
              <a:gd name="T62" fmla="*/ 2147483646 w 3233"/>
              <a:gd name="T63" fmla="*/ 2147483646 h 667"/>
              <a:gd name="T64" fmla="*/ 2147483646 w 3233"/>
              <a:gd name="T65" fmla="*/ 2147483646 h 667"/>
              <a:gd name="T66" fmla="*/ 2147483646 w 3233"/>
              <a:gd name="T67" fmla="*/ 2147483646 h 667"/>
              <a:gd name="T68" fmla="*/ 2147483646 w 3233"/>
              <a:gd name="T69" fmla="*/ 2147483646 h 667"/>
              <a:gd name="T70" fmla="*/ 2147483646 w 3233"/>
              <a:gd name="T71" fmla="*/ 2147483646 h 667"/>
              <a:gd name="T72" fmla="*/ 2147483646 w 3233"/>
              <a:gd name="T73" fmla="*/ 2147483646 h 667"/>
              <a:gd name="T74" fmla="*/ 2147483646 w 3233"/>
              <a:gd name="T75" fmla="*/ 2147483646 h 667"/>
              <a:gd name="T76" fmla="*/ 2147483646 w 3233"/>
              <a:gd name="T77" fmla="*/ 2147483646 h 667"/>
              <a:gd name="T78" fmla="*/ 2147483646 w 3233"/>
              <a:gd name="T79" fmla="*/ 2147483646 h 667"/>
              <a:gd name="T80" fmla="*/ 2147483646 w 3233"/>
              <a:gd name="T81" fmla="*/ 2147483646 h 667"/>
              <a:gd name="T82" fmla="*/ 2147483646 w 3233"/>
              <a:gd name="T83" fmla="*/ 2147483646 h 667"/>
              <a:gd name="T84" fmla="*/ 2147483646 w 3233"/>
              <a:gd name="T85" fmla="*/ 2147483646 h 667"/>
              <a:gd name="T86" fmla="*/ 2147483646 w 3233"/>
              <a:gd name="T87" fmla="*/ 2147483646 h 667"/>
              <a:gd name="T88" fmla="*/ 2147483646 w 3233"/>
              <a:gd name="T89" fmla="*/ 2147483646 h 667"/>
              <a:gd name="T90" fmla="*/ 2147483646 w 3233"/>
              <a:gd name="T91" fmla="*/ 2147483646 h 667"/>
              <a:gd name="T92" fmla="*/ 2147483646 w 3233"/>
              <a:gd name="T93" fmla="*/ 2147483646 h 667"/>
              <a:gd name="T94" fmla="*/ 2147483646 w 3233"/>
              <a:gd name="T95" fmla="*/ 2147483646 h 667"/>
              <a:gd name="T96" fmla="*/ 2147483646 w 3233"/>
              <a:gd name="T97" fmla="*/ 2147483646 h 667"/>
              <a:gd name="T98" fmla="*/ 2147483646 w 3233"/>
              <a:gd name="T99" fmla="*/ 2147483646 h 667"/>
              <a:gd name="T100" fmla="*/ 2147483646 w 3233"/>
              <a:gd name="T101" fmla="*/ 2147483646 h 667"/>
              <a:gd name="T102" fmla="*/ 2147483646 w 3233"/>
              <a:gd name="T103" fmla="*/ 2147483646 h 667"/>
              <a:gd name="T104" fmla="*/ 2147483646 w 3233"/>
              <a:gd name="T105" fmla="*/ 2147483646 h 667"/>
              <a:gd name="T106" fmla="*/ 2147483646 w 3233"/>
              <a:gd name="T107" fmla="*/ 2147483646 h 667"/>
              <a:gd name="T108" fmla="*/ 2147483646 w 3233"/>
              <a:gd name="T109" fmla="*/ 2147483646 h 667"/>
              <a:gd name="T110" fmla="*/ 0 w 3233"/>
              <a:gd name="T111" fmla="*/ 2147483646 h 667"/>
              <a:gd name="T112" fmla="*/ 0 w 3233"/>
              <a:gd name="T113" fmla="*/ 2147483646 h 667"/>
              <a:gd name="T114" fmla="*/ 2147483646 w 3233"/>
              <a:gd name="T115" fmla="*/ 2147483646 h 667"/>
              <a:gd name="T116" fmla="*/ 2147483646 w 3233"/>
              <a:gd name="T117" fmla="*/ 2147483646 h 667"/>
              <a:gd name="T118" fmla="*/ 2147483646 w 3233"/>
              <a:gd name="T119" fmla="*/ 0 h 667"/>
              <a:gd name="T120" fmla="*/ 2147483646 w 3233"/>
              <a:gd name="T121" fmla="*/ 2147483646 h 667"/>
              <a:gd name="T122" fmla="*/ 2147483646 w 3233"/>
              <a:gd name="T123" fmla="*/ 0 h 6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33" h="667">
                <a:moveTo>
                  <a:pt x="1645" y="0"/>
                </a:moveTo>
                <a:lnTo>
                  <a:pt x="1616" y="36"/>
                </a:lnTo>
                <a:lnTo>
                  <a:pt x="1578" y="72"/>
                </a:lnTo>
                <a:lnTo>
                  <a:pt x="1549" y="81"/>
                </a:lnTo>
                <a:lnTo>
                  <a:pt x="1527" y="99"/>
                </a:lnTo>
                <a:lnTo>
                  <a:pt x="1489" y="117"/>
                </a:lnTo>
                <a:lnTo>
                  <a:pt x="1460" y="135"/>
                </a:lnTo>
                <a:lnTo>
                  <a:pt x="1430" y="162"/>
                </a:lnTo>
                <a:lnTo>
                  <a:pt x="1401" y="180"/>
                </a:lnTo>
                <a:lnTo>
                  <a:pt x="1349" y="207"/>
                </a:lnTo>
                <a:lnTo>
                  <a:pt x="1319" y="216"/>
                </a:lnTo>
                <a:lnTo>
                  <a:pt x="1297" y="216"/>
                </a:lnTo>
                <a:lnTo>
                  <a:pt x="1267" y="234"/>
                </a:lnTo>
                <a:lnTo>
                  <a:pt x="1245" y="234"/>
                </a:lnTo>
                <a:lnTo>
                  <a:pt x="1223" y="252"/>
                </a:lnTo>
                <a:lnTo>
                  <a:pt x="1193" y="252"/>
                </a:lnTo>
                <a:lnTo>
                  <a:pt x="1141" y="261"/>
                </a:lnTo>
                <a:lnTo>
                  <a:pt x="1104" y="279"/>
                </a:lnTo>
                <a:lnTo>
                  <a:pt x="1074" y="288"/>
                </a:lnTo>
                <a:lnTo>
                  <a:pt x="1045" y="288"/>
                </a:lnTo>
                <a:lnTo>
                  <a:pt x="1022" y="297"/>
                </a:lnTo>
                <a:lnTo>
                  <a:pt x="1000" y="297"/>
                </a:lnTo>
                <a:lnTo>
                  <a:pt x="978" y="306"/>
                </a:lnTo>
                <a:lnTo>
                  <a:pt x="948" y="306"/>
                </a:lnTo>
                <a:lnTo>
                  <a:pt x="896" y="315"/>
                </a:lnTo>
                <a:lnTo>
                  <a:pt x="867" y="315"/>
                </a:lnTo>
                <a:lnTo>
                  <a:pt x="785" y="315"/>
                </a:lnTo>
                <a:lnTo>
                  <a:pt x="763" y="324"/>
                </a:lnTo>
                <a:lnTo>
                  <a:pt x="733" y="333"/>
                </a:lnTo>
                <a:lnTo>
                  <a:pt x="696" y="351"/>
                </a:lnTo>
                <a:lnTo>
                  <a:pt x="667" y="351"/>
                </a:lnTo>
                <a:lnTo>
                  <a:pt x="644" y="378"/>
                </a:lnTo>
                <a:lnTo>
                  <a:pt x="622" y="405"/>
                </a:lnTo>
                <a:lnTo>
                  <a:pt x="600" y="423"/>
                </a:lnTo>
                <a:lnTo>
                  <a:pt x="563" y="432"/>
                </a:lnTo>
                <a:lnTo>
                  <a:pt x="541" y="441"/>
                </a:lnTo>
                <a:lnTo>
                  <a:pt x="504" y="450"/>
                </a:lnTo>
                <a:lnTo>
                  <a:pt x="474" y="450"/>
                </a:lnTo>
                <a:lnTo>
                  <a:pt x="444" y="459"/>
                </a:lnTo>
                <a:lnTo>
                  <a:pt x="422" y="477"/>
                </a:lnTo>
                <a:lnTo>
                  <a:pt x="392" y="477"/>
                </a:lnTo>
                <a:lnTo>
                  <a:pt x="363" y="486"/>
                </a:lnTo>
                <a:lnTo>
                  <a:pt x="333" y="504"/>
                </a:lnTo>
                <a:lnTo>
                  <a:pt x="311" y="513"/>
                </a:lnTo>
                <a:lnTo>
                  <a:pt x="281" y="531"/>
                </a:lnTo>
                <a:lnTo>
                  <a:pt x="259" y="531"/>
                </a:lnTo>
                <a:lnTo>
                  <a:pt x="229" y="549"/>
                </a:lnTo>
                <a:lnTo>
                  <a:pt x="207" y="549"/>
                </a:lnTo>
                <a:lnTo>
                  <a:pt x="177" y="549"/>
                </a:lnTo>
                <a:lnTo>
                  <a:pt x="155" y="558"/>
                </a:lnTo>
                <a:lnTo>
                  <a:pt x="133" y="567"/>
                </a:lnTo>
                <a:lnTo>
                  <a:pt x="96" y="585"/>
                </a:lnTo>
                <a:lnTo>
                  <a:pt x="66" y="594"/>
                </a:lnTo>
                <a:lnTo>
                  <a:pt x="44" y="612"/>
                </a:lnTo>
                <a:lnTo>
                  <a:pt x="22" y="630"/>
                </a:lnTo>
                <a:lnTo>
                  <a:pt x="0" y="639"/>
                </a:lnTo>
                <a:lnTo>
                  <a:pt x="0" y="666"/>
                </a:lnTo>
                <a:lnTo>
                  <a:pt x="3232" y="666"/>
                </a:lnTo>
                <a:lnTo>
                  <a:pt x="2653" y="189"/>
                </a:lnTo>
                <a:lnTo>
                  <a:pt x="2001" y="0"/>
                </a:lnTo>
                <a:lnTo>
                  <a:pt x="1616" y="9"/>
                </a:lnTo>
                <a:lnTo>
                  <a:pt x="1645" y="0"/>
                </a:lnTo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47B224"/>
              </a:gs>
            </a:gsLst>
            <a:lin ang="540000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5" name="Freeform 233"/>
          <p:cNvSpPr>
            <a:spLocks/>
          </p:cNvSpPr>
          <p:nvPr/>
        </p:nvSpPr>
        <p:spPr bwMode="auto">
          <a:xfrm>
            <a:off x="5010150" y="4633913"/>
            <a:ext cx="3187700" cy="1658937"/>
          </a:xfrm>
          <a:custGeom>
            <a:avLst/>
            <a:gdLst>
              <a:gd name="T0" fmla="*/ 2147483646 w 2008"/>
              <a:gd name="T1" fmla="*/ 0 h 1045"/>
              <a:gd name="T2" fmla="*/ 2147483646 w 2008"/>
              <a:gd name="T3" fmla="*/ 0 h 1045"/>
              <a:gd name="T4" fmla="*/ 2147483646 w 2008"/>
              <a:gd name="T5" fmla="*/ 0 h 1045"/>
              <a:gd name="T6" fmla="*/ 2147483646 w 2008"/>
              <a:gd name="T7" fmla="*/ 0 h 1045"/>
              <a:gd name="T8" fmla="*/ 2147483646 w 2008"/>
              <a:gd name="T9" fmla="*/ 2147483646 h 1045"/>
              <a:gd name="T10" fmla="*/ 2147483646 w 2008"/>
              <a:gd name="T11" fmla="*/ 2147483646 h 1045"/>
              <a:gd name="T12" fmla="*/ 2147483646 w 2008"/>
              <a:gd name="T13" fmla="*/ 2147483646 h 1045"/>
              <a:gd name="T14" fmla="*/ 2147483646 w 2008"/>
              <a:gd name="T15" fmla="*/ 2147483646 h 1045"/>
              <a:gd name="T16" fmla="*/ 2147483646 w 2008"/>
              <a:gd name="T17" fmla="*/ 2147483646 h 1045"/>
              <a:gd name="T18" fmla="*/ 2147483646 w 2008"/>
              <a:gd name="T19" fmla="*/ 2147483646 h 1045"/>
              <a:gd name="T20" fmla="*/ 2147483646 w 2008"/>
              <a:gd name="T21" fmla="*/ 2147483646 h 1045"/>
              <a:gd name="T22" fmla="*/ 2147483646 w 2008"/>
              <a:gd name="T23" fmla="*/ 2147483646 h 1045"/>
              <a:gd name="T24" fmla="*/ 2147483646 w 2008"/>
              <a:gd name="T25" fmla="*/ 2147483646 h 1045"/>
              <a:gd name="T26" fmla="*/ 2147483646 w 2008"/>
              <a:gd name="T27" fmla="*/ 2147483646 h 1045"/>
              <a:gd name="T28" fmla="*/ 2147483646 w 2008"/>
              <a:gd name="T29" fmla="*/ 2147483646 h 1045"/>
              <a:gd name="T30" fmla="*/ 2147483646 w 2008"/>
              <a:gd name="T31" fmla="*/ 2147483646 h 1045"/>
              <a:gd name="T32" fmla="*/ 2147483646 w 2008"/>
              <a:gd name="T33" fmla="*/ 2147483646 h 1045"/>
              <a:gd name="T34" fmla="*/ 2147483646 w 2008"/>
              <a:gd name="T35" fmla="*/ 2147483646 h 1045"/>
              <a:gd name="T36" fmla="*/ 2147483646 w 2008"/>
              <a:gd name="T37" fmla="*/ 2147483646 h 1045"/>
              <a:gd name="T38" fmla="*/ 2147483646 w 2008"/>
              <a:gd name="T39" fmla="*/ 2147483646 h 1045"/>
              <a:gd name="T40" fmla="*/ 2147483646 w 2008"/>
              <a:gd name="T41" fmla="*/ 2147483646 h 1045"/>
              <a:gd name="T42" fmla="*/ 2147483646 w 2008"/>
              <a:gd name="T43" fmla="*/ 2147483646 h 1045"/>
              <a:gd name="T44" fmla="*/ 2147483646 w 2008"/>
              <a:gd name="T45" fmla="*/ 2147483646 h 1045"/>
              <a:gd name="T46" fmla="*/ 2147483646 w 2008"/>
              <a:gd name="T47" fmla="*/ 2147483646 h 1045"/>
              <a:gd name="T48" fmla="*/ 2147483646 w 2008"/>
              <a:gd name="T49" fmla="*/ 2147483646 h 1045"/>
              <a:gd name="T50" fmla="*/ 2147483646 w 2008"/>
              <a:gd name="T51" fmla="*/ 2147483646 h 1045"/>
              <a:gd name="T52" fmla="*/ 2147483646 w 2008"/>
              <a:gd name="T53" fmla="*/ 2147483646 h 1045"/>
              <a:gd name="T54" fmla="*/ 2147483646 w 2008"/>
              <a:gd name="T55" fmla="*/ 2147483646 h 1045"/>
              <a:gd name="T56" fmla="*/ 2147483646 w 2008"/>
              <a:gd name="T57" fmla="*/ 2147483646 h 1045"/>
              <a:gd name="T58" fmla="*/ 0 w 2008"/>
              <a:gd name="T59" fmla="*/ 2147483646 h 1045"/>
              <a:gd name="T60" fmla="*/ 2147483646 w 2008"/>
              <a:gd name="T61" fmla="*/ 2147483646 h 1045"/>
              <a:gd name="T62" fmla="*/ 2147483646 w 2008"/>
              <a:gd name="T63" fmla="*/ 2147483646 h 1045"/>
              <a:gd name="T64" fmla="*/ 2147483646 w 2008"/>
              <a:gd name="T65" fmla="*/ 2147483646 h 1045"/>
              <a:gd name="T66" fmla="*/ 2147483646 w 2008"/>
              <a:gd name="T67" fmla="*/ 2147483646 h 1045"/>
              <a:gd name="T68" fmla="*/ 2147483646 w 2008"/>
              <a:gd name="T69" fmla="*/ 2147483646 h 1045"/>
              <a:gd name="T70" fmla="*/ 2147483646 w 2008"/>
              <a:gd name="T71" fmla="*/ 2147483646 h 1045"/>
              <a:gd name="T72" fmla="*/ 2147483646 w 2008"/>
              <a:gd name="T73" fmla="*/ 2147483646 h 1045"/>
              <a:gd name="T74" fmla="*/ 2147483646 w 2008"/>
              <a:gd name="T75" fmla="*/ 2147483646 h 1045"/>
              <a:gd name="T76" fmla="*/ 2147483646 w 2008"/>
              <a:gd name="T77" fmla="*/ 2147483646 h 1045"/>
              <a:gd name="T78" fmla="*/ 2147483646 w 2008"/>
              <a:gd name="T79" fmla="*/ 2147483646 h 1045"/>
              <a:gd name="T80" fmla="*/ 2147483646 w 2008"/>
              <a:gd name="T81" fmla="*/ 2147483646 h 1045"/>
              <a:gd name="T82" fmla="*/ 2147483646 w 2008"/>
              <a:gd name="T83" fmla="*/ 2147483646 h 1045"/>
              <a:gd name="T84" fmla="*/ 2147483646 w 2008"/>
              <a:gd name="T85" fmla="*/ 2147483646 h 1045"/>
              <a:gd name="T86" fmla="*/ 2147483646 w 2008"/>
              <a:gd name="T87" fmla="*/ 2147483646 h 1045"/>
              <a:gd name="T88" fmla="*/ 2147483646 w 2008"/>
              <a:gd name="T89" fmla="*/ 2147483646 h 1045"/>
              <a:gd name="T90" fmla="*/ 2147483646 w 2008"/>
              <a:gd name="T91" fmla="*/ 2147483646 h 1045"/>
              <a:gd name="T92" fmla="*/ 2147483646 w 2008"/>
              <a:gd name="T93" fmla="*/ 2147483646 h 1045"/>
              <a:gd name="T94" fmla="*/ 2147483646 w 2008"/>
              <a:gd name="T95" fmla="*/ 2147483646 h 1045"/>
              <a:gd name="T96" fmla="*/ 2147483646 w 2008"/>
              <a:gd name="T97" fmla="*/ 2147483646 h 1045"/>
              <a:gd name="T98" fmla="*/ 2147483646 w 2008"/>
              <a:gd name="T99" fmla="*/ 2147483646 h 1045"/>
              <a:gd name="T100" fmla="*/ 2147483646 w 2008"/>
              <a:gd name="T101" fmla="*/ 2147483646 h 1045"/>
              <a:gd name="T102" fmla="*/ 2147483646 w 2008"/>
              <a:gd name="T103" fmla="*/ 2147483646 h 1045"/>
              <a:gd name="T104" fmla="*/ 2147483646 w 2008"/>
              <a:gd name="T105" fmla="*/ 2147483646 h 1045"/>
              <a:gd name="T106" fmla="*/ 2147483646 w 2008"/>
              <a:gd name="T107" fmla="*/ 2147483646 h 1045"/>
              <a:gd name="T108" fmla="*/ 2147483646 w 2008"/>
              <a:gd name="T109" fmla="*/ 2147483646 h 1045"/>
              <a:gd name="T110" fmla="*/ 2147483646 w 2008"/>
              <a:gd name="T111" fmla="*/ 2147483646 h 1045"/>
              <a:gd name="T112" fmla="*/ 2147483646 w 2008"/>
              <a:gd name="T113" fmla="*/ 2147483646 h 1045"/>
              <a:gd name="T114" fmla="*/ 2147483646 w 2008"/>
              <a:gd name="T115" fmla="*/ 2147483646 h 1045"/>
              <a:gd name="T116" fmla="*/ 2147483646 w 2008"/>
              <a:gd name="T117" fmla="*/ 2147483646 h 1045"/>
              <a:gd name="T118" fmla="*/ 2147483646 w 2008"/>
              <a:gd name="T119" fmla="*/ 2147483646 h 1045"/>
              <a:gd name="T120" fmla="*/ 2147483646 w 2008"/>
              <a:gd name="T121" fmla="*/ 2147483646 h 1045"/>
              <a:gd name="T122" fmla="*/ 2147483646 w 2008"/>
              <a:gd name="T123" fmla="*/ 2147483646 h 1045"/>
              <a:gd name="T124" fmla="*/ 2147483646 w 2008"/>
              <a:gd name="T125" fmla="*/ 2147483646 h 10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08" h="1045">
                <a:moveTo>
                  <a:pt x="2007" y="8"/>
                </a:moveTo>
                <a:lnTo>
                  <a:pt x="2001" y="0"/>
                </a:lnTo>
                <a:lnTo>
                  <a:pt x="1971" y="0"/>
                </a:lnTo>
                <a:lnTo>
                  <a:pt x="1941" y="0"/>
                </a:lnTo>
                <a:lnTo>
                  <a:pt x="1917" y="0"/>
                </a:lnTo>
                <a:lnTo>
                  <a:pt x="1881" y="0"/>
                </a:lnTo>
                <a:lnTo>
                  <a:pt x="1857" y="0"/>
                </a:lnTo>
                <a:lnTo>
                  <a:pt x="1833" y="0"/>
                </a:lnTo>
                <a:lnTo>
                  <a:pt x="1809" y="0"/>
                </a:lnTo>
                <a:lnTo>
                  <a:pt x="1791" y="0"/>
                </a:lnTo>
                <a:lnTo>
                  <a:pt x="1767" y="0"/>
                </a:lnTo>
                <a:lnTo>
                  <a:pt x="1743" y="0"/>
                </a:lnTo>
                <a:lnTo>
                  <a:pt x="1719" y="4"/>
                </a:lnTo>
                <a:lnTo>
                  <a:pt x="1695" y="8"/>
                </a:lnTo>
                <a:lnTo>
                  <a:pt x="1677" y="13"/>
                </a:lnTo>
                <a:lnTo>
                  <a:pt x="1653" y="22"/>
                </a:lnTo>
                <a:lnTo>
                  <a:pt x="1629" y="30"/>
                </a:lnTo>
                <a:lnTo>
                  <a:pt x="1605" y="44"/>
                </a:lnTo>
                <a:lnTo>
                  <a:pt x="1581" y="57"/>
                </a:lnTo>
                <a:lnTo>
                  <a:pt x="1557" y="66"/>
                </a:lnTo>
                <a:lnTo>
                  <a:pt x="1533" y="84"/>
                </a:lnTo>
                <a:lnTo>
                  <a:pt x="1515" y="97"/>
                </a:lnTo>
                <a:lnTo>
                  <a:pt x="1497" y="110"/>
                </a:lnTo>
                <a:lnTo>
                  <a:pt x="1473" y="128"/>
                </a:lnTo>
                <a:lnTo>
                  <a:pt x="1455" y="137"/>
                </a:lnTo>
                <a:lnTo>
                  <a:pt x="1437" y="145"/>
                </a:lnTo>
                <a:lnTo>
                  <a:pt x="1419" y="154"/>
                </a:lnTo>
                <a:lnTo>
                  <a:pt x="1389" y="172"/>
                </a:lnTo>
                <a:lnTo>
                  <a:pt x="1365" y="181"/>
                </a:lnTo>
                <a:lnTo>
                  <a:pt x="1347" y="194"/>
                </a:lnTo>
                <a:lnTo>
                  <a:pt x="1324" y="207"/>
                </a:lnTo>
                <a:lnTo>
                  <a:pt x="1294" y="221"/>
                </a:lnTo>
                <a:lnTo>
                  <a:pt x="1270" y="230"/>
                </a:lnTo>
                <a:lnTo>
                  <a:pt x="1246" y="238"/>
                </a:lnTo>
                <a:lnTo>
                  <a:pt x="1216" y="243"/>
                </a:lnTo>
                <a:lnTo>
                  <a:pt x="1192" y="252"/>
                </a:lnTo>
                <a:lnTo>
                  <a:pt x="1168" y="256"/>
                </a:lnTo>
                <a:lnTo>
                  <a:pt x="1150" y="261"/>
                </a:lnTo>
                <a:lnTo>
                  <a:pt x="1132" y="261"/>
                </a:lnTo>
                <a:lnTo>
                  <a:pt x="1102" y="269"/>
                </a:lnTo>
                <a:lnTo>
                  <a:pt x="1078" y="274"/>
                </a:lnTo>
                <a:lnTo>
                  <a:pt x="1054" y="278"/>
                </a:lnTo>
                <a:lnTo>
                  <a:pt x="1036" y="278"/>
                </a:lnTo>
                <a:lnTo>
                  <a:pt x="1018" y="283"/>
                </a:lnTo>
                <a:lnTo>
                  <a:pt x="988" y="291"/>
                </a:lnTo>
                <a:lnTo>
                  <a:pt x="970" y="296"/>
                </a:lnTo>
                <a:lnTo>
                  <a:pt x="952" y="300"/>
                </a:lnTo>
                <a:lnTo>
                  <a:pt x="928" y="305"/>
                </a:lnTo>
                <a:lnTo>
                  <a:pt x="910" y="309"/>
                </a:lnTo>
                <a:lnTo>
                  <a:pt x="892" y="314"/>
                </a:lnTo>
                <a:lnTo>
                  <a:pt x="862" y="314"/>
                </a:lnTo>
                <a:lnTo>
                  <a:pt x="832" y="314"/>
                </a:lnTo>
                <a:lnTo>
                  <a:pt x="790" y="314"/>
                </a:lnTo>
                <a:lnTo>
                  <a:pt x="772" y="314"/>
                </a:lnTo>
                <a:lnTo>
                  <a:pt x="742" y="314"/>
                </a:lnTo>
                <a:lnTo>
                  <a:pt x="718" y="314"/>
                </a:lnTo>
                <a:lnTo>
                  <a:pt x="694" y="314"/>
                </a:lnTo>
                <a:lnTo>
                  <a:pt x="676" y="314"/>
                </a:lnTo>
                <a:lnTo>
                  <a:pt x="653" y="318"/>
                </a:lnTo>
                <a:lnTo>
                  <a:pt x="623" y="322"/>
                </a:lnTo>
                <a:lnTo>
                  <a:pt x="599" y="322"/>
                </a:lnTo>
                <a:lnTo>
                  <a:pt x="581" y="327"/>
                </a:lnTo>
                <a:lnTo>
                  <a:pt x="563" y="331"/>
                </a:lnTo>
                <a:lnTo>
                  <a:pt x="539" y="336"/>
                </a:lnTo>
                <a:lnTo>
                  <a:pt x="509" y="345"/>
                </a:lnTo>
                <a:lnTo>
                  <a:pt x="491" y="349"/>
                </a:lnTo>
                <a:lnTo>
                  <a:pt x="473" y="349"/>
                </a:lnTo>
                <a:lnTo>
                  <a:pt x="449" y="353"/>
                </a:lnTo>
                <a:lnTo>
                  <a:pt x="431" y="358"/>
                </a:lnTo>
                <a:lnTo>
                  <a:pt x="413" y="358"/>
                </a:lnTo>
                <a:lnTo>
                  <a:pt x="395" y="358"/>
                </a:lnTo>
                <a:lnTo>
                  <a:pt x="371" y="358"/>
                </a:lnTo>
                <a:lnTo>
                  <a:pt x="347" y="358"/>
                </a:lnTo>
                <a:lnTo>
                  <a:pt x="323" y="358"/>
                </a:lnTo>
                <a:lnTo>
                  <a:pt x="299" y="358"/>
                </a:lnTo>
                <a:lnTo>
                  <a:pt x="281" y="358"/>
                </a:lnTo>
                <a:lnTo>
                  <a:pt x="263" y="358"/>
                </a:lnTo>
                <a:lnTo>
                  <a:pt x="245" y="358"/>
                </a:lnTo>
                <a:lnTo>
                  <a:pt x="221" y="358"/>
                </a:lnTo>
                <a:lnTo>
                  <a:pt x="203" y="358"/>
                </a:lnTo>
                <a:lnTo>
                  <a:pt x="185" y="362"/>
                </a:lnTo>
                <a:lnTo>
                  <a:pt x="167" y="367"/>
                </a:lnTo>
                <a:lnTo>
                  <a:pt x="143" y="380"/>
                </a:lnTo>
                <a:lnTo>
                  <a:pt x="125" y="389"/>
                </a:lnTo>
                <a:lnTo>
                  <a:pt x="101" y="398"/>
                </a:lnTo>
                <a:lnTo>
                  <a:pt x="77" y="406"/>
                </a:lnTo>
                <a:lnTo>
                  <a:pt x="47" y="420"/>
                </a:lnTo>
                <a:lnTo>
                  <a:pt x="29" y="429"/>
                </a:lnTo>
                <a:lnTo>
                  <a:pt x="5" y="437"/>
                </a:lnTo>
                <a:lnTo>
                  <a:pt x="0" y="451"/>
                </a:lnTo>
                <a:lnTo>
                  <a:pt x="5" y="464"/>
                </a:lnTo>
                <a:lnTo>
                  <a:pt x="35" y="473"/>
                </a:lnTo>
                <a:lnTo>
                  <a:pt x="53" y="473"/>
                </a:lnTo>
                <a:lnTo>
                  <a:pt x="71" y="473"/>
                </a:lnTo>
                <a:lnTo>
                  <a:pt x="107" y="473"/>
                </a:lnTo>
                <a:lnTo>
                  <a:pt x="143" y="473"/>
                </a:lnTo>
                <a:lnTo>
                  <a:pt x="161" y="473"/>
                </a:lnTo>
                <a:lnTo>
                  <a:pt x="185" y="473"/>
                </a:lnTo>
                <a:lnTo>
                  <a:pt x="209" y="473"/>
                </a:lnTo>
                <a:lnTo>
                  <a:pt x="239" y="473"/>
                </a:lnTo>
                <a:lnTo>
                  <a:pt x="275" y="473"/>
                </a:lnTo>
                <a:lnTo>
                  <a:pt x="311" y="473"/>
                </a:lnTo>
                <a:lnTo>
                  <a:pt x="341" y="473"/>
                </a:lnTo>
                <a:lnTo>
                  <a:pt x="359" y="473"/>
                </a:lnTo>
                <a:lnTo>
                  <a:pt x="377" y="473"/>
                </a:lnTo>
                <a:lnTo>
                  <a:pt x="407" y="473"/>
                </a:lnTo>
                <a:lnTo>
                  <a:pt x="431" y="473"/>
                </a:lnTo>
                <a:lnTo>
                  <a:pt x="449" y="473"/>
                </a:lnTo>
                <a:lnTo>
                  <a:pt x="491" y="473"/>
                </a:lnTo>
                <a:lnTo>
                  <a:pt x="521" y="473"/>
                </a:lnTo>
                <a:lnTo>
                  <a:pt x="539" y="473"/>
                </a:lnTo>
                <a:lnTo>
                  <a:pt x="557" y="486"/>
                </a:lnTo>
                <a:lnTo>
                  <a:pt x="563" y="499"/>
                </a:lnTo>
                <a:lnTo>
                  <a:pt x="563" y="517"/>
                </a:lnTo>
                <a:lnTo>
                  <a:pt x="551" y="535"/>
                </a:lnTo>
                <a:lnTo>
                  <a:pt x="539" y="548"/>
                </a:lnTo>
                <a:lnTo>
                  <a:pt x="539" y="561"/>
                </a:lnTo>
                <a:lnTo>
                  <a:pt x="545" y="575"/>
                </a:lnTo>
                <a:lnTo>
                  <a:pt x="569" y="588"/>
                </a:lnTo>
                <a:lnTo>
                  <a:pt x="587" y="592"/>
                </a:lnTo>
                <a:lnTo>
                  <a:pt x="605" y="597"/>
                </a:lnTo>
                <a:lnTo>
                  <a:pt x="641" y="597"/>
                </a:lnTo>
                <a:lnTo>
                  <a:pt x="682" y="597"/>
                </a:lnTo>
                <a:lnTo>
                  <a:pt x="712" y="597"/>
                </a:lnTo>
                <a:lnTo>
                  <a:pt x="736" y="597"/>
                </a:lnTo>
                <a:lnTo>
                  <a:pt x="772" y="597"/>
                </a:lnTo>
                <a:lnTo>
                  <a:pt x="868" y="592"/>
                </a:lnTo>
                <a:lnTo>
                  <a:pt x="910" y="592"/>
                </a:lnTo>
                <a:lnTo>
                  <a:pt x="922" y="614"/>
                </a:lnTo>
                <a:lnTo>
                  <a:pt x="922" y="632"/>
                </a:lnTo>
                <a:lnTo>
                  <a:pt x="916" y="650"/>
                </a:lnTo>
                <a:lnTo>
                  <a:pt x="916" y="667"/>
                </a:lnTo>
                <a:lnTo>
                  <a:pt x="922" y="681"/>
                </a:lnTo>
                <a:lnTo>
                  <a:pt x="958" y="694"/>
                </a:lnTo>
                <a:lnTo>
                  <a:pt x="1000" y="703"/>
                </a:lnTo>
                <a:lnTo>
                  <a:pt x="1096" y="712"/>
                </a:lnTo>
                <a:lnTo>
                  <a:pt x="1132" y="712"/>
                </a:lnTo>
                <a:lnTo>
                  <a:pt x="1156" y="712"/>
                </a:lnTo>
                <a:lnTo>
                  <a:pt x="1186" y="712"/>
                </a:lnTo>
                <a:lnTo>
                  <a:pt x="1210" y="712"/>
                </a:lnTo>
                <a:lnTo>
                  <a:pt x="1246" y="712"/>
                </a:lnTo>
                <a:lnTo>
                  <a:pt x="1264" y="712"/>
                </a:lnTo>
                <a:lnTo>
                  <a:pt x="1282" y="712"/>
                </a:lnTo>
                <a:lnTo>
                  <a:pt x="1306" y="721"/>
                </a:lnTo>
                <a:lnTo>
                  <a:pt x="1341" y="725"/>
                </a:lnTo>
                <a:lnTo>
                  <a:pt x="1359" y="729"/>
                </a:lnTo>
                <a:lnTo>
                  <a:pt x="1377" y="738"/>
                </a:lnTo>
                <a:lnTo>
                  <a:pt x="1383" y="756"/>
                </a:lnTo>
                <a:lnTo>
                  <a:pt x="1383" y="774"/>
                </a:lnTo>
                <a:lnTo>
                  <a:pt x="1383" y="791"/>
                </a:lnTo>
                <a:lnTo>
                  <a:pt x="1383" y="805"/>
                </a:lnTo>
                <a:lnTo>
                  <a:pt x="1383" y="818"/>
                </a:lnTo>
                <a:lnTo>
                  <a:pt x="1389" y="836"/>
                </a:lnTo>
                <a:lnTo>
                  <a:pt x="1407" y="844"/>
                </a:lnTo>
                <a:lnTo>
                  <a:pt x="1407" y="862"/>
                </a:lnTo>
                <a:lnTo>
                  <a:pt x="1401" y="884"/>
                </a:lnTo>
                <a:lnTo>
                  <a:pt x="1383" y="898"/>
                </a:lnTo>
                <a:lnTo>
                  <a:pt x="1377" y="911"/>
                </a:lnTo>
                <a:lnTo>
                  <a:pt x="1377" y="928"/>
                </a:lnTo>
                <a:lnTo>
                  <a:pt x="1383" y="946"/>
                </a:lnTo>
                <a:lnTo>
                  <a:pt x="1389" y="959"/>
                </a:lnTo>
                <a:lnTo>
                  <a:pt x="1395" y="982"/>
                </a:lnTo>
                <a:lnTo>
                  <a:pt x="1425" y="999"/>
                </a:lnTo>
                <a:lnTo>
                  <a:pt x="1449" y="1013"/>
                </a:lnTo>
                <a:lnTo>
                  <a:pt x="1491" y="1021"/>
                </a:lnTo>
                <a:lnTo>
                  <a:pt x="1587" y="1030"/>
                </a:lnTo>
                <a:lnTo>
                  <a:pt x="1623" y="1035"/>
                </a:lnTo>
                <a:lnTo>
                  <a:pt x="1641" y="1035"/>
                </a:lnTo>
                <a:lnTo>
                  <a:pt x="1659" y="1035"/>
                </a:lnTo>
                <a:lnTo>
                  <a:pt x="1695" y="1035"/>
                </a:lnTo>
                <a:lnTo>
                  <a:pt x="1713" y="1035"/>
                </a:lnTo>
                <a:lnTo>
                  <a:pt x="1737" y="1035"/>
                </a:lnTo>
                <a:lnTo>
                  <a:pt x="1761" y="1035"/>
                </a:lnTo>
                <a:lnTo>
                  <a:pt x="1779" y="1035"/>
                </a:lnTo>
                <a:lnTo>
                  <a:pt x="1803" y="1035"/>
                </a:lnTo>
                <a:lnTo>
                  <a:pt x="1827" y="1035"/>
                </a:lnTo>
                <a:lnTo>
                  <a:pt x="1845" y="1035"/>
                </a:lnTo>
                <a:lnTo>
                  <a:pt x="1863" y="1035"/>
                </a:lnTo>
                <a:lnTo>
                  <a:pt x="1881" y="1035"/>
                </a:lnTo>
                <a:lnTo>
                  <a:pt x="1899" y="1035"/>
                </a:lnTo>
                <a:lnTo>
                  <a:pt x="1923" y="1035"/>
                </a:lnTo>
                <a:lnTo>
                  <a:pt x="1941" y="1035"/>
                </a:lnTo>
                <a:lnTo>
                  <a:pt x="1965" y="1035"/>
                </a:lnTo>
                <a:lnTo>
                  <a:pt x="1989" y="1035"/>
                </a:lnTo>
                <a:lnTo>
                  <a:pt x="2007" y="1039"/>
                </a:lnTo>
                <a:lnTo>
                  <a:pt x="1989" y="1017"/>
                </a:lnTo>
                <a:lnTo>
                  <a:pt x="2007" y="1044"/>
                </a:lnTo>
                <a:lnTo>
                  <a:pt x="2007" y="1017"/>
                </a:lnTo>
                <a:lnTo>
                  <a:pt x="2007" y="8"/>
                </a:lnTo>
              </a:path>
            </a:pathLst>
          </a:custGeom>
          <a:gradFill rotWithShape="0">
            <a:gsLst>
              <a:gs pos="0">
                <a:srgbClr val="33CC33"/>
              </a:gs>
              <a:gs pos="100000">
                <a:srgbClr val="2EB72E"/>
              </a:gs>
            </a:gsLst>
            <a:lin ang="540000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8100000" algn="ctr" rotWithShape="0">
              <a:srgbClr val="336600"/>
            </a:outerShdw>
          </a:effectLst>
        </p:spPr>
        <p:txBody>
          <a:bodyPr/>
          <a:lstStyle/>
          <a:p>
            <a:endParaRPr lang="de-DE"/>
          </a:p>
        </p:txBody>
      </p:sp>
      <p:grpSp>
        <p:nvGrpSpPr>
          <p:cNvPr id="30726" name="Group 234"/>
          <p:cNvGrpSpPr>
            <a:grpSpLocks/>
          </p:cNvGrpSpPr>
          <p:nvPr/>
        </p:nvGrpSpPr>
        <p:grpSpPr bwMode="auto">
          <a:xfrm>
            <a:off x="3505200" y="5257800"/>
            <a:ext cx="541338" cy="746125"/>
            <a:chOff x="4284" y="3325"/>
            <a:chExt cx="341" cy="470"/>
          </a:xfrm>
        </p:grpSpPr>
        <p:sp>
          <p:nvSpPr>
            <p:cNvPr id="30750" name="Freeform 235"/>
            <p:cNvSpPr>
              <a:spLocks/>
            </p:cNvSpPr>
            <p:nvPr/>
          </p:nvSpPr>
          <p:spPr bwMode="auto">
            <a:xfrm>
              <a:off x="4284" y="3467"/>
              <a:ext cx="341" cy="328"/>
            </a:xfrm>
            <a:custGeom>
              <a:avLst/>
              <a:gdLst>
                <a:gd name="T0" fmla="*/ 126 w 341"/>
                <a:gd name="T1" fmla="*/ 0 h 328"/>
                <a:gd name="T2" fmla="*/ 200 w 341"/>
                <a:gd name="T3" fmla="*/ 0 h 328"/>
                <a:gd name="T4" fmla="*/ 340 w 341"/>
                <a:gd name="T5" fmla="*/ 327 h 328"/>
                <a:gd name="T6" fmla="*/ 193 w 341"/>
                <a:gd name="T7" fmla="*/ 27 h 328"/>
                <a:gd name="T8" fmla="*/ 173 w 341"/>
                <a:gd name="T9" fmla="*/ 327 h 328"/>
                <a:gd name="T10" fmla="*/ 134 w 341"/>
                <a:gd name="T11" fmla="*/ 27 h 328"/>
                <a:gd name="T12" fmla="*/ 0 w 341"/>
                <a:gd name="T13" fmla="*/ 327 h 328"/>
                <a:gd name="T14" fmla="*/ 126 w 341"/>
                <a:gd name="T15" fmla="*/ 0 h 3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1" h="328">
                  <a:moveTo>
                    <a:pt x="126" y="0"/>
                  </a:moveTo>
                  <a:lnTo>
                    <a:pt x="200" y="0"/>
                  </a:lnTo>
                  <a:lnTo>
                    <a:pt x="340" y="327"/>
                  </a:lnTo>
                  <a:lnTo>
                    <a:pt x="193" y="27"/>
                  </a:lnTo>
                  <a:lnTo>
                    <a:pt x="173" y="327"/>
                  </a:lnTo>
                  <a:lnTo>
                    <a:pt x="134" y="27"/>
                  </a:lnTo>
                  <a:lnTo>
                    <a:pt x="0" y="327"/>
                  </a:lnTo>
                  <a:lnTo>
                    <a:pt x="126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1" name="Freeform 236"/>
            <p:cNvSpPr>
              <a:spLocks/>
            </p:cNvSpPr>
            <p:nvPr/>
          </p:nvSpPr>
          <p:spPr bwMode="auto">
            <a:xfrm>
              <a:off x="4500" y="3492"/>
              <a:ext cx="55" cy="45"/>
            </a:xfrm>
            <a:custGeom>
              <a:avLst/>
              <a:gdLst>
                <a:gd name="T0" fmla="*/ 0 w 55"/>
                <a:gd name="T1" fmla="*/ 5 h 45"/>
                <a:gd name="T2" fmla="*/ 16 w 55"/>
                <a:gd name="T3" fmla="*/ 44 h 45"/>
                <a:gd name="T4" fmla="*/ 54 w 55"/>
                <a:gd name="T5" fmla="*/ 37 h 45"/>
                <a:gd name="T6" fmla="*/ 37 w 55"/>
                <a:gd name="T7" fmla="*/ 0 h 45"/>
                <a:gd name="T8" fmla="*/ 0 w 55"/>
                <a:gd name="T9" fmla="*/ 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45">
                  <a:moveTo>
                    <a:pt x="0" y="5"/>
                  </a:moveTo>
                  <a:lnTo>
                    <a:pt x="16" y="44"/>
                  </a:lnTo>
                  <a:lnTo>
                    <a:pt x="54" y="37"/>
                  </a:lnTo>
                  <a:lnTo>
                    <a:pt x="37" y="0"/>
                  </a:lnTo>
                  <a:lnTo>
                    <a:pt x="0" y="5"/>
                  </a:lnTo>
                </a:path>
              </a:pathLst>
            </a:custGeom>
            <a:solidFill>
              <a:srgbClr val="F0F0F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2" name="Rectangle 237"/>
            <p:cNvSpPr>
              <a:spLocks noChangeArrowheads="1"/>
            </p:cNvSpPr>
            <p:nvPr/>
          </p:nvSpPr>
          <p:spPr bwMode="auto">
            <a:xfrm>
              <a:off x="4524" y="3427"/>
              <a:ext cx="16" cy="1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30753" name="Line 238"/>
            <p:cNvSpPr>
              <a:spLocks noChangeShapeType="1"/>
            </p:cNvSpPr>
            <p:nvPr/>
          </p:nvSpPr>
          <p:spPr bwMode="auto">
            <a:xfrm>
              <a:off x="4526" y="3425"/>
              <a:ext cx="0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54" name="Freeform 239"/>
            <p:cNvSpPr>
              <a:spLocks/>
            </p:cNvSpPr>
            <p:nvPr/>
          </p:nvSpPr>
          <p:spPr bwMode="auto">
            <a:xfrm>
              <a:off x="4515" y="3417"/>
              <a:ext cx="25" cy="22"/>
            </a:xfrm>
            <a:custGeom>
              <a:avLst/>
              <a:gdLst>
                <a:gd name="T0" fmla="*/ 24 w 25"/>
                <a:gd name="T1" fmla="*/ 0 h 22"/>
                <a:gd name="T2" fmla="*/ 12 w 25"/>
                <a:gd name="T3" fmla="*/ 21 h 22"/>
                <a:gd name="T4" fmla="*/ 0 w 25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2">
                  <a:moveTo>
                    <a:pt x="24" y="0"/>
                  </a:moveTo>
                  <a:lnTo>
                    <a:pt x="12" y="2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5" name="Line 240"/>
            <p:cNvSpPr>
              <a:spLocks noChangeShapeType="1"/>
            </p:cNvSpPr>
            <p:nvPr/>
          </p:nvSpPr>
          <p:spPr bwMode="auto">
            <a:xfrm>
              <a:off x="4524" y="3425"/>
              <a:ext cx="0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56" name="Freeform 241"/>
            <p:cNvSpPr>
              <a:spLocks/>
            </p:cNvSpPr>
            <p:nvPr/>
          </p:nvSpPr>
          <p:spPr bwMode="auto">
            <a:xfrm>
              <a:off x="4514" y="3417"/>
              <a:ext cx="25" cy="22"/>
            </a:xfrm>
            <a:custGeom>
              <a:avLst/>
              <a:gdLst>
                <a:gd name="T0" fmla="*/ 24 w 25"/>
                <a:gd name="T1" fmla="*/ 0 h 22"/>
                <a:gd name="T2" fmla="*/ 12 w 25"/>
                <a:gd name="T3" fmla="*/ 21 h 22"/>
                <a:gd name="T4" fmla="*/ 0 w 25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2">
                  <a:moveTo>
                    <a:pt x="24" y="0"/>
                  </a:moveTo>
                  <a:lnTo>
                    <a:pt x="12" y="2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7" name="Line 242"/>
            <p:cNvSpPr>
              <a:spLocks noChangeShapeType="1"/>
            </p:cNvSpPr>
            <p:nvPr/>
          </p:nvSpPr>
          <p:spPr bwMode="auto">
            <a:xfrm>
              <a:off x="4522" y="3425"/>
              <a:ext cx="0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58" name="Freeform 243"/>
            <p:cNvSpPr>
              <a:spLocks/>
            </p:cNvSpPr>
            <p:nvPr/>
          </p:nvSpPr>
          <p:spPr bwMode="auto">
            <a:xfrm>
              <a:off x="4514" y="3417"/>
              <a:ext cx="25" cy="22"/>
            </a:xfrm>
            <a:custGeom>
              <a:avLst/>
              <a:gdLst>
                <a:gd name="T0" fmla="*/ 24 w 25"/>
                <a:gd name="T1" fmla="*/ 0 h 22"/>
                <a:gd name="T2" fmla="*/ 12 w 25"/>
                <a:gd name="T3" fmla="*/ 21 h 22"/>
                <a:gd name="T4" fmla="*/ 0 w 25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2">
                  <a:moveTo>
                    <a:pt x="24" y="0"/>
                  </a:moveTo>
                  <a:lnTo>
                    <a:pt x="12" y="2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59" name="Line 244"/>
            <p:cNvSpPr>
              <a:spLocks noChangeShapeType="1"/>
            </p:cNvSpPr>
            <p:nvPr/>
          </p:nvSpPr>
          <p:spPr bwMode="auto">
            <a:xfrm>
              <a:off x="4521" y="3425"/>
              <a:ext cx="0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0" name="Freeform 245"/>
            <p:cNvSpPr>
              <a:spLocks/>
            </p:cNvSpPr>
            <p:nvPr/>
          </p:nvSpPr>
          <p:spPr bwMode="auto">
            <a:xfrm>
              <a:off x="4514" y="3417"/>
              <a:ext cx="25" cy="22"/>
            </a:xfrm>
            <a:custGeom>
              <a:avLst/>
              <a:gdLst>
                <a:gd name="T0" fmla="*/ 24 w 25"/>
                <a:gd name="T1" fmla="*/ 0 h 22"/>
                <a:gd name="T2" fmla="*/ 11 w 25"/>
                <a:gd name="T3" fmla="*/ 21 h 22"/>
                <a:gd name="T4" fmla="*/ 0 w 25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2">
                  <a:moveTo>
                    <a:pt x="24" y="0"/>
                  </a:moveTo>
                  <a:lnTo>
                    <a:pt x="11" y="2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1" name="Line 246"/>
            <p:cNvSpPr>
              <a:spLocks noChangeShapeType="1"/>
            </p:cNvSpPr>
            <p:nvPr/>
          </p:nvSpPr>
          <p:spPr bwMode="auto">
            <a:xfrm>
              <a:off x="4520" y="3425"/>
              <a:ext cx="0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2" name="Freeform 247"/>
            <p:cNvSpPr>
              <a:spLocks/>
            </p:cNvSpPr>
            <p:nvPr/>
          </p:nvSpPr>
          <p:spPr bwMode="auto">
            <a:xfrm>
              <a:off x="4514" y="3417"/>
              <a:ext cx="25" cy="22"/>
            </a:xfrm>
            <a:custGeom>
              <a:avLst/>
              <a:gdLst>
                <a:gd name="T0" fmla="*/ 24 w 25"/>
                <a:gd name="T1" fmla="*/ 0 h 22"/>
                <a:gd name="T2" fmla="*/ 11 w 25"/>
                <a:gd name="T3" fmla="*/ 21 h 22"/>
                <a:gd name="T4" fmla="*/ 0 w 25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2">
                  <a:moveTo>
                    <a:pt x="24" y="0"/>
                  </a:moveTo>
                  <a:lnTo>
                    <a:pt x="11" y="2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3" name="Line 248"/>
            <p:cNvSpPr>
              <a:spLocks noChangeShapeType="1"/>
            </p:cNvSpPr>
            <p:nvPr/>
          </p:nvSpPr>
          <p:spPr bwMode="auto">
            <a:xfrm>
              <a:off x="4520" y="3425"/>
              <a:ext cx="0" cy="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764" name="Freeform 249"/>
            <p:cNvSpPr>
              <a:spLocks/>
            </p:cNvSpPr>
            <p:nvPr/>
          </p:nvSpPr>
          <p:spPr bwMode="auto">
            <a:xfrm>
              <a:off x="4514" y="3417"/>
              <a:ext cx="25" cy="22"/>
            </a:xfrm>
            <a:custGeom>
              <a:avLst/>
              <a:gdLst>
                <a:gd name="T0" fmla="*/ 24 w 25"/>
                <a:gd name="T1" fmla="*/ 0 h 22"/>
                <a:gd name="T2" fmla="*/ 12 w 25"/>
                <a:gd name="T3" fmla="*/ 21 h 22"/>
                <a:gd name="T4" fmla="*/ 0 w 25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22">
                  <a:moveTo>
                    <a:pt x="24" y="0"/>
                  </a:moveTo>
                  <a:lnTo>
                    <a:pt x="12" y="21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5" name="Rectangle 250"/>
            <p:cNvSpPr>
              <a:spLocks noChangeArrowheads="1"/>
            </p:cNvSpPr>
            <p:nvPr/>
          </p:nvSpPr>
          <p:spPr bwMode="auto">
            <a:xfrm>
              <a:off x="4524" y="3417"/>
              <a:ext cx="16" cy="11"/>
            </a:xfrm>
            <a:prstGeom prst="rect">
              <a:avLst/>
            </a:prstGeom>
            <a:solidFill>
              <a:srgbClr val="21212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30766" name="Freeform 251"/>
            <p:cNvSpPr>
              <a:spLocks/>
            </p:cNvSpPr>
            <p:nvPr/>
          </p:nvSpPr>
          <p:spPr bwMode="auto">
            <a:xfrm>
              <a:off x="4520" y="3398"/>
              <a:ext cx="25" cy="22"/>
            </a:xfrm>
            <a:custGeom>
              <a:avLst/>
              <a:gdLst>
                <a:gd name="T0" fmla="*/ 24 w 25"/>
                <a:gd name="T1" fmla="*/ 21 h 22"/>
                <a:gd name="T2" fmla="*/ 18 w 25"/>
                <a:gd name="T3" fmla="*/ 7 h 22"/>
                <a:gd name="T4" fmla="*/ 18 w 25"/>
                <a:gd name="T5" fmla="*/ 0 h 22"/>
                <a:gd name="T6" fmla="*/ 10 w 25"/>
                <a:gd name="T7" fmla="*/ 0 h 22"/>
                <a:gd name="T8" fmla="*/ 10 w 25"/>
                <a:gd name="T9" fmla="*/ 7 h 22"/>
                <a:gd name="T10" fmla="*/ 0 w 25"/>
                <a:gd name="T11" fmla="*/ 21 h 22"/>
                <a:gd name="T12" fmla="*/ 24 w 25"/>
                <a:gd name="T13" fmla="*/ 21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22">
                  <a:moveTo>
                    <a:pt x="24" y="21"/>
                  </a:moveTo>
                  <a:lnTo>
                    <a:pt x="18" y="7"/>
                  </a:lnTo>
                  <a:lnTo>
                    <a:pt x="18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0" y="21"/>
                  </a:lnTo>
                  <a:lnTo>
                    <a:pt x="24" y="21"/>
                  </a:lnTo>
                </a:path>
              </a:pathLst>
            </a:custGeom>
            <a:solidFill>
              <a:srgbClr val="212121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7" name="Rectangle 252"/>
            <p:cNvSpPr>
              <a:spLocks noChangeArrowheads="1"/>
            </p:cNvSpPr>
            <p:nvPr/>
          </p:nvSpPr>
          <p:spPr bwMode="auto">
            <a:xfrm>
              <a:off x="4526" y="3329"/>
              <a:ext cx="17" cy="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30768" name="Freeform 253"/>
            <p:cNvSpPr>
              <a:spLocks/>
            </p:cNvSpPr>
            <p:nvPr/>
          </p:nvSpPr>
          <p:spPr bwMode="auto">
            <a:xfrm>
              <a:off x="4520" y="3325"/>
              <a:ext cx="25" cy="21"/>
            </a:xfrm>
            <a:custGeom>
              <a:avLst/>
              <a:gdLst>
                <a:gd name="T0" fmla="*/ 19 w 25"/>
                <a:gd name="T1" fmla="*/ 16 h 21"/>
                <a:gd name="T2" fmla="*/ 24 w 25"/>
                <a:gd name="T3" fmla="*/ 16 h 21"/>
                <a:gd name="T4" fmla="*/ 24 w 25"/>
                <a:gd name="T5" fmla="*/ 12 h 21"/>
                <a:gd name="T6" fmla="*/ 24 w 25"/>
                <a:gd name="T7" fmla="*/ 9 h 21"/>
                <a:gd name="T8" fmla="*/ 24 w 25"/>
                <a:gd name="T9" fmla="*/ 7 h 21"/>
                <a:gd name="T10" fmla="*/ 24 w 25"/>
                <a:gd name="T11" fmla="*/ 3 h 21"/>
                <a:gd name="T12" fmla="*/ 24 w 25"/>
                <a:gd name="T13" fmla="*/ 0 h 21"/>
                <a:gd name="T14" fmla="*/ 19 w 25"/>
                <a:gd name="T15" fmla="*/ 0 h 21"/>
                <a:gd name="T16" fmla="*/ 9 w 25"/>
                <a:gd name="T17" fmla="*/ 0 h 21"/>
                <a:gd name="T18" fmla="*/ 0 w 25"/>
                <a:gd name="T19" fmla="*/ 0 h 21"/>
                <a:gd name="T20" fmla="*/ 0 w 25"/>
                <a:gd name="T21" fmla="*/ 3 h 21"/>
                <a:gd name="T22" fmla="*/ 0 w 25"/>
                <a:gd name="T23" fmla="*/ 7 h 21"/>
                <a:gd name="T24" fmla="*/ 0 w 25"/>
                <a:gd name="T25" fmla="*/ 9 h 21"/>
                <a:gd name="T26" fmla="*/ 0 w 25"/>
                <a:gd name="T27" fmla="*/ 12 h 21"/>
                <a:gd name="T28" fmla="*/ 9 w 25"/>
                <a:gd name="T29" fmla="*/ 12 h 21"/>
                <a:gd name="T30" fmla="*/ 9 w 25"/>
                <a:gd name="T31" fmla="*/ 16 h 21"/>
                <a:gd name="T32" fmla="*/ 9 w 25"/>
                <a:gd name="T33" fmla="*/ 20 h 21"/>
                <a:gd name="T34" fmla="*/ 19 w 25"/>
                <a:gd name="T35" fmla="*/ 20 h 21"/>
                <a:gd name="T36" fmla="*/ 19 w 25"/>
                <a:gd name="T37" fmla="*/ 16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5" h="21">
                  <a:moveTo>
                    <a:pt x="19" y="16"/>
                  </a:moveTo>
                  <a:lnTo>
                    <a:pt x="24" y="16"/>
                  </a:lnTo>
                  <a:lnTo>
                    <a:pt x="24" y="12"/>
                  </a:lnTo>
                  <a:lnTo>
                    <a:pt x="24" y="9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9" y="20"/>
                  </a:lnTo>
                  <a:lnTo>
                    <a:pt x="19" y="20"/>
                  </a:lnTo>
                  <a:lnTo>
                    <a:pt x="19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69" name="Rectangle 254"/>
            <p:cNvSpPr>
              <a:spLocks noChangeArrowheads="1"/>
            </p:cNvSpPr>
            <p:nvPr/>
          </p:nvSpPr>
          <p:spPr bwMode="auto">
            <a:xfrm>
              <a:off x="4524" y="3432"/>
              <a:ext cx="16" cy="81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30770" name="Freeform 255"/>
            <p:cNvSpPr>
              <a:spLocks/>
            </p:cNvSpPr>
            <p:nvPr/>
          </p:nvSpPr>
          <p:spPr bwMode="auto">
            <a:xfrm>
              <a:off x="4498" y="3492"/>
              <a:ext cx="36" cy="44"/>
            </a:xfrm>
            <a:custGeom>
              <a:avLst/>
              <a:gdLst>
                <a:gd name="T0" fmla="*/ 0 w 36"/>
                <a:gd name="T1" fmla="*/ 3 h 44"/>
                <a:gd name="T2" fmla="*/ 14 w 36"/>
                <a:gd name="T3" fmla="*/ 43 h 44"/>
                <a:gd name="T4" fmla="*/ 35 w 36"/>
                <a:gd name="T5" fmla="*/ 39 h 44"/>
                <a:gd name="T6" fmla="*/ 20 w 36"/>
                <a:gd name="T7" fmla="*/ 0 h 44"/>
                <a:gd name="T8" fmla="*/ 0 w 36"/>
                <a:gd name="T9" fmla="*/ 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44">
                  <a:moveTo>
                    <a:pt x="0" y="3"/>
                  </a:moveTo>
                  <a:lnTo>
                    <a:pt x="14" y="43"/>
                  </a:lnTo>
                  <a:lnTo>
                    <a:pt x="35" y="39"/>
                  </a:lnTo>
                  <a:lnTo>
                    <a:pt x="20" y="0"/>
                  </a:lnTo>
                  <a:lnTo>
                    <a:pt x="0" y="3"/>
                  </a:lnTo>
                </a:path>
              </a:pathLst>
            </a:custGeom>
            <a:solidFill>
              <a:srgbClr val="E0E0E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1" name="Freeform 256"/>
            <p:cNvSpPr>
              <a:spLocks/>
            </p:cNvSpPr>
            <p:nvPr/>
          </p:nvSpPr>
          <p:spPr bwMode="auto">
            <a:xfrm>
              <a:off x="4380" y="3350"/>
              <a:ext cx="129" cy="45"/>
            </a:xfrm>
            <a:custGeom>
              <a:avLst/>
              <a:gdLst>
                <a:gd name="T0" fmla="*/ 0 w 129"/>
                <a:gd name="T1" fmla="*/ 11 h 45"/>
                <a:gd name="T2" fmla="*/ 64 w 129"/>
                <a:gd name="T3" fmla="*/ 0 h 45"/>
                <a:gd name="T4" fmla="*/ 128 w 129"/>
                <a:gd name="T5" fmla="*/ 11 h 45"/>
                <a:gd name="T6" fmla="*/ 128 w 129"/>
                <a:gd name="T7" fmla="*/ 36 h 45"/>
                <a:gd name="T8" fmla="*/ 123 w 129"/>
                <a:gd name="T9" fmla="*/ 39 h 45"/>
                <a:gd name="T10" fmla="*/ 89 w 129"/>
                <a:gd name="T11" fmla="*/ 44 h 45"/>
                <a:gd name="T12" fmla="*/ 84 w 129"/>
                <a:gd name="T13" fmla="*/ 44 h 45"/>
                <a:gd name="T14" fmla="*/ 45 w 129"/>
                <a:gd name="T15" fmla="*/ 44 h 45"/>
                <a:gd name="T16" fmla="*/ 38 w 129"/>
                <a:gd name="T17" fmla="*/ 44 h 45"/>
                <a:gd name="T18" fmla="*/ 5 w 129"/>
                <a:gd name="T19" fmla="*/ 39 h 45"/>
                <a:gd name="T20" fmla="*/ 0 w 129"/>
                <a:gd name="T21" fmla="*/ 36 h 45"/>
                <a:gd name="T22" fmla="*/ 0 w 129"/>
                <a:gd name="T23" fmla="*/ 11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45">
                  <a:moveTo>
                    <a:pt x="0" y="11"/>
                  </a:moveTo>
                  <a:lnTo>
                    <a:pt x="64" y="0"/>
                  </a:lnTo>
                  <a:lnTo>
                    <a:pt x="128" y="11"/>
                  </a:lnTo>
                  <a:lnTo>
                    <a:pt x="128" y="36"/>
                  </a:lnTo>
                  <a:lnTo>
                    <a:pt x="123" y="39"/>
                  </a:lnTo>
                  <a:lnTo>
                    <a:pt x="89" y="44"/>
                  </a:lnTo>
                  <a:lnTo>
                    <a:pt x="84" y="44"/>
                  </a:lnTo>
                  <a:lnTo>
                    <a:pt x="45" y="44"/>
                  </a:lnTo>
                  <a:lnTo>
                    <a:pt x="38" y="44"/>
                  </a:lnTo>
                  <a:lnTo>
                    <a:pt x="5" y="39"/>
                  </a:lnTo>
                  <a:lnTo>
                    <a:pt x="0" y="36"/>
                  </a:lnTo>
                  <a:lnTo>
                    <a:pt x="0" y="11"/>
                  </a:lnTo>
                </a:path>
              </a:pathLst>
            </a:custGeom>
            <a:solidFill>
              <a:srgbClr val="FFFFDC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2" name="Rectangle 257"/>
            <p:cNvSpPr>
              <a:spLocks noChangeArrowheads="1"/>
            </p:cNvSpPr>
            <p:nvPr/>
          </p:nvSpPr>
          <p:spPr bwMode="auto">
            <a:xfrm>
              <a:off x="4386" y="3376"/>
              <a:ext cx="120" cy="12"/>
            </a:xfrm>
            <a:prstGeom prst="rect">
              <a:avLst/>
            </a:prstGeom>
            <a:solidFill>
              <a:srgbClr val="00804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30773" name="Freeform 258"/>
            <p:cNvSpPr>
              <a:spLocks/>
            </p:cNvSpPr>
            <p:nvPr/>
          </p:nvSpPr>
          <p:spPr bwMode="auto">
            <a:xfrm>
              <a:off x="4419" y="3394"/>
              <a:ext cx="55" cy="55"/>
            </a:xfrm>
            <a:custGeom>
              <a:avLst/>
              <a:gdLst>
                <a:gd name="T0" fmla="*/ 23 w 55"/>
                <a:gd name="T1" fmla="*/ 7 h 55"/>
                <a:gd name="T2" fmla="*/ 23 w 55"/>
                <a:gd name="T3" fmla="*/ 20 h 55"/>
                <a:gd name="T4" fmla="*/ 20 w 55"/>
                <a:gd name="T5" fmla="*/ 20 h 55"/>
                <a:gd name="T6" fmla="*/ 20 w 55"/>
                <a:gd name="T7" fmla="*/ 31 h 55"/>
                <a:gd name="T8" fmla="*/ 11 w 55"/>
                <a:gd name="T9" fmla="*/ 31 h 55"/>
                <a:gd name="T10" fmla="*/ 11 w 55"/>
                <a:gd name="T11" fmla="*/ 41 h 55"/>
                <a:gd name="T12" fmla="*/ 0 w 55"/>
                <a:gd name="T13" fmla="*/ 41 h 55"/>
                <a:gd name="T14" fmla="*/ 0 w 55"/>
                <a:gd name="T15" fmla="*/ 54 h 55"/>
                <a:gd name="T16" fmla="*/ 54 w 55"/>
                <a:gd name="T17" fmla="*/ 54 h 55"/>
                <a:gd name="T18" fmla="*/ 54 w 55"/>
                <a:gd name="T19" fmla="*/ 41 h 55"/>
                <a:gd name="T20" fmla="*/ 43 w 55"/>
                <a:gd name="T21" fmla="*/ 41 h 55"/>
                <a:gd name="T22" fmla="*/ 43 w 55"/>
                <a:gd name="T23" fmla="*/ 31 h 55"/>
                <a:gd name="T24" fmla="*/ 33 w 55"/>
                <a:gd name="T25" fmla="*/ 31 h 55"/>
                <a:gd name="T26" fmla="*/ 33 w 55"/>
                <a:gd name="T27" fmla="*/ 20 h 55"/>
                <a:gd name="T28" fmla="*/ 29 w 55"/>
                <a:gd name="T29" fmla="*/ 20 h 55"/>
                <a:gd name="T30" fmla="*/ 29 w 55"/>
                <a:gd name="T31" fmla="*/ 7 h 55"/>
                <a:gd name="T32" fmla="*/ 28 w 55"/>
                <a:gd name="T33" fmla="*/ 4 h 55"/>
                <a:gd name="T34" fmla="*/ 29 w 55"/>
                <a:gd name="T35" fmla="*/ 3 h 55"/>
                <a:gd name="T36" fmla="*/ 29 w 55"/>
                <a:gd name="T37" fmla="*/ 0 h 55"/>
                <a:gd name="T38" fmla="*/ 23 w 55"/>
                <a:gd name="T39" fmla="*/ 0 h 55"/>
                <a:gd name="T40" fmla="*/ 23 w 55"/>
                <a:gd name="T41" fmla="*/ 3 h 55"/>
                <a:gd name="T42" fmla="*/ 24 w 55"/>
                <a:gd name="T43" fmla="*/ 5 h 55"/>
                <a:gd name="T44" fmla="*/ 23 w 55"/>
                <a:gd name="T45" fmla="*/ 7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" h="55">
                  <a:moveTo>
                    <a:pt x="23" y="7"/>
                  </a:moveTo>
                  <a:lnTo>
                    <a:pt x="23" y="20"/>
                  </a:lnTo>
                  <a:lnTo>
                    <a:pt x="20" y="20"/>
                  </a:lnTo>
                  <a:lnTo>
                    <a:pt x="20" y="31"/>
                  </a:lnTo>
                  <a:lnTo>
                    <a:pt x="11" y="31"/>
                  </a:lnTo>
                  <a:lnTo>
                    <a:pt x="11" y="41"/>
                  </a:lnTo>
                  <a:lnTo>
                    <a:pt x="0" y="41"/>
                  </a:lnTo>
                  <a:lnTo>
                    <a:pt x="0" y="54"/>
                  </a:lnTo>
                  <a:lnTo>
                    <a:pt x="54" y="54"/>
                  </a:lnTo>
                  <a:lnTo>
                    <a:pt x="54" y="41"/>
                  </a:lnTo>
                  <a:lnTo>
                    <a:pt x="43" y="41"/>
                  </a:lnTo>
                  <a:lnTo>
                    <a:pt x="43" y="31"/>
                  </a:lnTo>
                  <a:lnTo>
                    <a:pt x="33" y="31"/>
                  </a:lnTo>
                  <a:lnTo>
                    <a:pt x="33" y="20"/>
                  </a:lnTo>
                  <a:lnTo>
                    <a:pt x="29" y="20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4" y="5"/>
                  </a:lnTo>
                  <a:lnTo>
                    <a:pt x="23" y="7"/>
                  </a:lnTo>
                </a:path>
              </a:pathLst>
            </a:custGeom>
            <a:solidFill>
              <a:srgbClr val="96C137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4" name="Freeform 259"/>
            <p:cNvSpPr>
              <a:spLocks/>
            </p:cNvSpPr>
            <p:nvPr/>
          </p:nvSpPr>
          <p:spPr bwMode="auto">
            <a:xfrm>
              <a:off x="4419" y="3393"/>
              <a:ext cx="51" cy="22"/>
            </a:xfrm>
            <a:custGeom>
              <a:avLst/>
              <a:gdLst>
                <a:gd name="T0" fmla="*/ 0 w 51"/>
                <a:gd name="T1" fmla="*/ 0 h 22"/>
                <a:gd name="T2" fmla="*/ 1 w 51"/>
                <a:gd name="T3" fmla="*/ 0 h 22"/>
                <a:gd name="T4" fmla="*/ 9 w 51"/>
                <a:gd name="T5" fmla="*/ 0 h 22"/>
                <a:gd name="T6" fmla="*/ 9 w 51"/>
                <a:gd name="T7" fmla="*/ 8 h 22"/>
                <a:gd name="T8" fmla="*/ 14 w 51"/>
                <a:gd name="T9" fmla="*/ 8 h 22"/>
                <a:gd name="T10" fmla="*/ 14 w 51"/>
                <a:gd name="T11" fmla="*/ 11 h 22"/>
                <a:gd name="T12" fmla="*/ 9 w 51"/>
                <a:gd name="T13" fmla="*/ 11 h 22"/>
                <a:gd name="T14" fmla="*/ 9 w 51"/>
                <a:gd name="T15" fmla="*/ 19 h 22"/>
                <a:gd name="T16" fmla="*/ 14 w 51"/>
                <a:gd name="T17" fmla="*/ 19 h 22"/>
                <a:gd name="T18" fmla="*/ 14 w 51"/>
                <a:gd name="T19" fmla="*/ 21 h 22"/>
                <a:gd name="T20" fmla="*/ 34 w 51"/>
                <a:gd name="T21" fmla="*/ 21 h 22"/>
                <a:gd name="T22" fmla="*/ 34 w 51"/>
                <a:gd name="T23" fmla="*/ 18 h 22"/>
                <a:gd name="T24" fmla="*/ 40 w 51"/>
                <a:gd name="T25" fmla="*/ 18 h 22"/>
                <a:gd name="T26" fmla="*/ 40 w 51"/>
                <a:gd name="T27" fmla="*/ 10 h 22"/>
                <a:gd name="T28" fmla="*/ 33 w 51"/>
                <a:gd name="T29" fmla="*/ 10 h 22"/>
                <a:gd name="T30" fmla="*/ 33 w 51"/>
                <a:gd name="T31" fmla="*/ 8 h 22"/>
                <a:gd name="T32" fmla="*/ 40 w 51"/>
                <a:gd name="T33" fmla="*/ 8 h 22"/>
                <a:gd name="T34" fmla="*/ 40 w 51"/>
                <a:gd name="T35" fmla="*/ 0 h 22"/>
                <a:gd name="T36" fmla="*/ 48 w 51"/>
                <a:gd name="T37" fmla="*/ 0 h 22"/>
                <a:gd name="T38" fmla="*/ 50 w 51"/>
                <a:gd name="T39" fmla="*/ 0 h 22"/>
                <a:gd name="T40" fmla="*/ 0 w 51"/>
                <a:gd name="T41" fmla="*/ 0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" h="22">
                  <a:moveTo>
                    <a:pt x="0" y="0"/>
                  </a:moveTo>
                  <a:lnTo>
                    <a:pt x="1" y="0"/>
                  </a:lnTo>
                  <a:lnTo>
                    <a:pt x="9" y="0"/>
                  </a:lnTo>
                  <a:lnTo>
                    <a:pt x="9" y="8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34" y="21"/>
                  </a:lnTo>
                  <a:lnTo>
                    <a:pt x="34" y="18"/>
                  </a:lnTo>
                  <a:lnTo>
                    <a:pt x="40" y="18"/>
                  </a:lnTo>
                  <a:lnTo>
                    <a:pt x="40" y="10"/>
                  </a:lnTo>
                  <a:lnTo>
                    <a:pt x="33" y="10"/>
                  </a:lnTo>
                  <a:lnTo>
                    <a:pt x="33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solidFill>
              <a:srgbClr val="FFFFDC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5" name="Rectangle 260"/>
            <p:cNvSpPr>
              <a:spLocks noChangeArrowheads="1"/>
            </p:cNvSpPr>
            <p:nvPr/>
          </p:nvSpPr>
          <p:spPr bwMode="auto">
            <a:xfrm>
              <a:off x="4407" y="3451"/>
              <a:ext cx="75" cy="13"/>
            </a:xfrm>
            <a:prstGeom prst="rect">
              <a:avLst/>
            </a:prstGeom>
            <a:solidFill>
              <a:srgbClr val="96C13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30776" name="Rectangle 261"/>
            <p:cNvSpPr>
              <a:spLocks noChangeArrowheads="1"/>
            </p:cNvSpPr>
            <p:nvPr/>
          </p:nvSpPr>
          <p:spPr bwMode="auto">
            <a:xfrm>
              <a:off x="4407" y="3467"/>
              <a:ext cx="75" cy="11"/>
            </a:xfrm>
            <a:prstGeom prst="rect">
              <a:avLst/>
            </a:prstGeom>
            <a:solidFill>
              <a:srgbClr val="96C13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30777" name="Freeform 262"/>
            <p:cNvSpPr>
              <a:spLocks/>
            </p:cNvSpPr>
            <p:nvPr/>
          </p:nvSpPr>
          <p:spPr bwMode="auto">
            <a:xfrm>
              <a:off x="4469" y="3456"/>
              <a:ext cx="25" cy="21"/>
            </a:xfrm>
            <a:custGeom>
              <a:avLst/>
              <a:gdLst>
                <a:gd name="T0" fmla="*/ 3 w 25"/>
                <a:gd name="T1" fmla="*/ 0 h 21"/>
                <a:gd name="T2" fmla="*/ 3 w 25"/>
                <a:gd name="T3" fmla="*/ 12 h 21"/>
                <a:gd name="T4" fmla="*/ 0 w 25"/>
                <a:gd name="T5" fmla="*/ 12 h 21"/>
                <a:gd name="T6" fmla="*/ 0 w 25"/>
                <a:gd name="T7" fmla="*/ 17 h 21"/>
                <a:gd name="T8" fmla="*/ 5 w 25"/>
                <a:gd name="T9" fmla="*/ 17 h 21"/>
                <a:gd name="T10" fmla="*/ 5 w 25"/>
                <a:gd name="T11" fmla="*/ 20 h 21"/>
                <a:gd name="T12" fmla="*/ 18 w 25"/>
                <a:gd name="T13" fmla="*/ 20 h 21"/>
                <a:gd name="T14" fmla="*/ 18 w 25"/>
                <a:gd name="T15" fmla="*/ 17 h 21"/>
                <a:gd name="T16" fmla="*/ 24 w 25"/>
                <a:gd name="T17" fmla="*/ 17 h 21"/>
                <a:gd name="T18" fmla="*/ 24 w 25"/>
                <a:gd name="T19" fmla="*/ 12 h 21"/>
                <a:gd name="T20" fmla="*/ 18 w 25"/>
                <a:gd name="T21" fmla="*/ 12 h 21"/>
                <a:gd name="T22" fmla="*/ 18 w 25"/>
                <a:gd name="T23" fmla="*/ 0 h 21"/>
                <a:gd name="T24" fmla="*/ 3 w 25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21">
                  <a:moveTo>
                    <a:pt x="3" y="0"/>
                  </a:move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8" name="Freeform 263"/>
            <p:cNvSpPr>
              <a:spLocks/>
            </p:cNvSpPr>
            <p:nvPr/>
          </p:nvSpPr>
          <p:spPr bwMode="auto">
            <a:xfrm>
              <a:off x="4402" y="3456"/>
              <a:ext cx="25" cy="21"/>
            </a:xfrm>
            <a:custGeom>
              <a:avLst/>
              <a:gdLst>
                <a:gd name="T0" fmla="*/ 3 w 25"/>
                <a:gd name="T1" fmla="*/ 0 h 21"/>
                <a:gd name="T2" fmla="*/ 3 w 25"/>
                <a:gd name="T3" fmla="*/ 12 h 21"/>
                <a:gd name="T4" fmla="*/ 0 w 25"/>
                <a:gd name="T5" fmla="*/ 12 h 21"/>
                <a:gd name="T6" fmla="*/ 0 w 25"/>
                <a:gd name="T7" fmla="*/ 17 h 21"/>
                <a:gd name="T8" fmla="*/ 4 w 25"/>
                <a:gd name="T9" fmla="*/ 17 h 21"/>
                <a:gd name="T10" fmla="*/ 4 w 25"/>
                <a:gd name="T11" fmla="*/ 20 h 21"/>
                <a:gd name="T12" fmla="*/ 18 w 25"/>
                <a:gd name="T13" fmla="*/ 20 h 21"/>
                <a:gd name="T14" fmla="*/ 18 w 25"/>
                <a:gd name="T15" fmla="*/ 17 h 21"/>
                <a:gd name="T16" fmla="*/ 24 w 25"/>
                <a:gd name="T17" fmla="*/ 17 h 21"/>
                <a:gd name="T18" fmla="*/ 24 w 25"/>
                <a:gd name="T19" fmla="*/ 12 h 21"/>
                <a:gd name="T20" fmla="*/ 18 w 25"/>
                <a:gd name="T21" fmla="*/ 12 h 21"/>
                <a:gd name="T22" fmla="*/ 18 w 25"/>
                <a:gd name="T23" fmla="*/ 0 h 21"/>
                <a:gd name="T24" fmla="*/ 3 w 25"/>
                <a:gd name="T25" fmla="*/ 0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" h="21">
                  <a:moveTo>
                    <a:pt x="3" y="0"/>
                  </a:move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0"/>
                  </a:lnTo>
                  <a:lnTo>
                    <a:pt x="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79" name="Freeform 264"/>
            <p:cNvSpPr>
              <a:spLocks/>
            </p:cNvSpPr>
            <p:nvPr/>
          </p:nvSpPr>
          <p:spPr bwMode="auto">
            <a:xfrm>
              <a:off x="4419" y="3446"/>
              <a:ext cx="55" cy="22"/>
            </a:xfrm>
            <a:custGeom>
              <a:avLst/>
              <a:gdLst>
                <a:gd name="T0" fmla="*/ 0 w 55"/>
                <a:gd name="T1" fmla="*/ 0 h 22"/>
                <a:gd name="T2" fmla="*/ 0 w 55"/>
                <a:gd name="T3" fmla="*/ 21 h 22"/>
                <a:gd name="T4" fmla="*/ 54 w 55"/>
                <a:gd name="T5" fmla="*/ 21 h 22"/>
                <a:gd name="T6" fmla="*/ 54 w 55"/>
                <a:gd name="T7" fmla="*/ 7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22">
                  <a:moveTo>
                    <a:pt x="0" y="0"/>
                  </a:moveTo>
                  <a:lnTo>
                    <a:pt x="0" y="21"/>
                  </a:lnTo>
                  <a:lnTo>
                    <a:pt x="54" y="21"/>
                  </a:lnTo>
                  <a:lnTo>
                    <a:pt x="54" y="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80" name="Freeform 265"/>
            <p:cNvSpPr>
              <a:spLocks/>
            </p:cNvSpPr>
            <p:nvPr/>
          </p:nvSpPr>
          <p:spPr bwMode="auto">
            <a:xfrm>
              <a:off x="4407" y="3468"/>
              <a:ext cx="80" cy="21"/>
            </a:xfrm>
            <a:custGeom>
              <a:avLst/>
              <a:gdLst>
                <a:gd name="T0" fmla="*/ 1 w 80"/>
                <a:gd name="T1" fmla="*/ 0 h 21"/>
                <a:gd name="T2" fmla="*/ 75 w 80"/>
                <a:gd name="T3" fmla="*/ 0 h 21"/>
                <a:gd name="T4" fmla="*/ 79 w 80"/>
                <a:gd name="T5" fmla="*/ 20 h 21"/>
                <a:gd name="T6" fmla="*/ 0 w 80"/>
                <a:gd name="T7" fmla="*/ 20 h 21"/>
                <a:gd name="T8" fmla="*/ 1 w 80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21">
                  <a:moveTo>
                    <a:pt x="1" y="0"/>
                  </a:moveTo>
                  <a:lnTo>
                    <a:pt x="75" y="0"/>
                  </a:lnTo>
                  <a:lnTo>
                    <a:pt x="79" y="20"/>
                  </a:lnTo>
                  <a:lnTo>
                    <a:pt x="0" y="20"/>
                  </a:lnTo>
                  <a:lnTo>
                    <a:pt x="1" y="0"/>
                  </a:lnTo>
                </a:path>
              </a:pathLst>
            </a:custGeom>
            <a:solidFill>
              <a:srgbClr val="FF8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0727" name="Freeform 268"/>
          <p:cNvSpPr>
            <a:spLocks/>
          </p:cNvSpPr>
          <p:nvPr/>
        </p:nvSpPr>
        <p:spPr bwMode="auto">
          <a:xfrm>
            <a:off x="3575050" y="1925638"/>
            <a:ext cx="207963" cy="3255962"/>
          </a:xfrm>
          <a:custGeom>
            <a:avLst/>
            <a:gdLst>
              <a:gd name="T0" fmla="*/ 0 w 131"/>
              <a:gd name="T1" fmla="*/ 0 h 2051"/>
              <a:gd name="T2" fmla="*/ 2147483646 w 131"/>
              <a:gd name="T3" fmla="*/ 2147483646 h 205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1" h="2051">
                <a:moveTo>
                  <a:pt x="0" y="0"/>
                </a:moveTo>
                <a:lnTo>
                  <a:pt x="131" y="2051"/>
                </a:lnTo>
              </a:path>
            </a:pathLst>
          </a:custGeom>
          <a:noFill/>
          <a:ln w="317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8" name="Freeform 269"/>
          <p:cNvSpPr>
            <a:spLocks/>
          </p:cNvSpPr>
          <p:nvPr/>
        </p:nvSpPr>
        <p:spPr bwMode="auto">
          <a:xfrm>
            <a:off x="928688" y="3422650"/>
            <a:ext cx="2133600" cy="1495425"/>
          </a:xfrm>
          <a:custGeom>
            <a:avLst/>
            <a:gdLst>
              <a:gd name="T0" fmla="*/ 0 w 1344"/>
              <a:gd name="T1" fmla="*/ 0 h 942"/>
              <a:gd name="T2" fmla="*/ 2147483646 w 1344"/>
              <a:gd name="T3" fmla="*/ 2147483646 h 94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44" h="942">
                <a:moveTo>
                  <a:pt x="0" y="0"/>
                </a:moveTo>
                <a:lnTo>
                  <a:pt x="1344" y="942"/>
                </a:lnTo>
              </a:path>
            </a:pathLst>
          </a:custGeom>
          <a:noFill/>
          <a:ln w="317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29" name="Rectangle 270"/>
          <p:cNvSpPr>
            <a:spLocks noChangeArrowheads="1"/>
          </p:cNvSpPr>
          <p:nvPr/>
        </p:nvSpPr>
        <p:spPr bwMode="auto">
          <a:xfrm>
            <a:off x="1854200" y="3656013"/>
            <a:ext cx="11445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62" tIns="39688" rIns="80962" bIns="39688">
            <a:spAutoFit/>
          </a:bodyPr>
          <a:lstStyle>
            <a:lvl1pPr defTabSz="59055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5905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59055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5905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59055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i="1">
                <a:solidFill>
                  <a:srgbClr val="FF0000"/>
                </a:solidFill>
                <a:latin typeface="Arial" panose="020B0604020202020204" pitchFamily="34" charset="0"/>
              </a:rPr>
              <a:t>Covered signal</a:t>
            </a:r>
          </a:p>
        </p:txBody>
      </p:sp>
      <p:sp>
        <p:nvSpPr>
          <p:cNvPr id="30730" name="Rectangle 271"/>
          <p:cNvSpPr>
            <a:spLocks noChangeArrowheads="1"/>
          </p:cNvSpPr>
          <p:nvPr/>
        </p:nvSpPr>
        <p:spPr bwMode="auto">
          <a:xfrm>
            <a:off x="3503613" y="2554288"/>
            <a:ext cx="11445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62" tIns="39688" rIns="80962" bIns="39688">
            <a:spAutoFit/>
          </a:bodyPr>
          <a:lstStyle>
            <a:lvl1pPr defTabSz="59055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5905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59055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5905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59055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i="1">
                <a:solidFill>
                  <a:srgbClr val="FF0000"/>
                </a:solidFill>
                <a:latin typeface="Arial" panose="020B0604020202020204" pitchFamily="34" charset="0"/>
              </a:rPr>
              <a:t>Free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 i="1">
                <a:solidFill>
                  <a:srgbClr val="FF0000"/>
                </a:solidFill>
                <a:latin typeface="Arial" panose="020B0604020202020204" pitchFamily="34" charset="0"/>
              </a:rPr>
              <a:t>signal</a:t>
            </a:r>
          </a:p>
        </p:txBody>
      </p:sp>
      <p:sp>
        <p:nvSpPr>
          <p:cNvPr id="30731" name="Rectangle 273"/>
          <p:cNvSpPr>
            <a:spLocks noChangeArrowheads="1"/>
          </p:cNvSpPr>
          <p:nvPr/>
        </p:nvSpPr>
        <p:spPr bwMode="auto">
          <a:xfrm>
            <a:off x="406400" y="242888"/>
            <a:ext cx="24526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What to avoid...</a:t>
            </a:r>
          </a:p>
        </p:txBody>
      </p:sp>
      <p:sp>
        <p:nvSpPr>
          <p:cNvPr id="30732" name="Freeform 274"/>
          <p:cNvSpPr>
            <a:spLocks/>
          </p:cNvSpPr>
          <p:nvPr/>
        </p:nvSpPr>
        <p:spPr bwMode="auto">
          <a:xfrm>
            <a:off x="4435475" y="1766888"/>
            <a:ext cx="2073275" cy="2763837"/>
          </a:xfrm>
          <a:custGeom>
            <a:avLst/>
            <a:gdLst>
              <a:gd name="T0" fmla="*/ 2147483646 w 1632"/>
              <a:gd name="T1" fmla="*/ 0 h 2164"/>
              <a:gd name="T2" fmla="*/ 0 w 1632"/>
              <a:gd name="T3" fmla="*/ 2147483646 h 216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632" h="2164">
                <a:moveTo>
                  <a:pt x="1632" y="0"/>
                </a:moveTo>
                <a:lnTo>
                  <a:pt x="0" y="2164"/>
                </a:lnTo>
              </a:path>
            </a:pathLst>
          </a:custGeom>
          <a:noFill/>
          <a:ln w="28575" cmpd="sng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733" name="AutoShape 275"/>
          <p:cNvSpPr>
            <a:spLocks noChangeArrowheads="1"/>
          </p:cNvSpPr>
          <p:nvPr/>
        </p:nvSpPr>
        <p:spPr bwMode="auto">
          <a:xfrm>
            <a:off x="5105400" y="4495800"/>
            <a:ext cx="152400" cy="9906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0734" name="AutoShape 276"/>
          <p:cNvSpPr>
            <a:spLocks noChangeArrowheads="1"/>
          </p:cNvSpPr>
          <p:nvPr/>
        </p:nvSpPr>
        <p:spPr bwMode="auto">
          <a:xfrm>
            <a:off x="4800600" y="4343400"/>
            <a:ext cx="152400" cy="1295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0735" name="AutoShape 277"/>
          <p:cNvSpPr>
            <a:spLocks noChangeArrowheads="1"/>
          </p:cNvSpPr>
          <p:nvPr/>
        </p:nvSpPr>
        <p:spPr bwMode="auto">
          <a:xfrm>
            <a:off x="5791200" y="4800600"/>
            <a:ext cx="76200" cy="3810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0736" name="AutoShape 278"/>
          <p:cNvSpPr>
            <a:spLocks noChangeArrowheads="1"/>
          </p:cNvSpPr>
          <p:nvPr/>
        </p:nvSpPr>
        <p:spPr bwMode="auto">
          <a:xfrm>
            <a:off x="5638800" y="4724400"/>
            <a:ext cx="76200" cy="533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0737" name="AutoShape 279"/>
          <p:cNvSpPr>
            <a:spLocks noChangeArrowheads="1"/>
          </p:cNvSpPr>
          <p:nvPr/>
        </p:nvSpPr>
        <p:spPr bwMode="auto">
          <a:xfrm>
            <a:off x="4495800" y="4191000"/>
            <a:ext cx="152400" cy="15240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0738" name="AutoShape 280"/>
          <p:cNvSpPr>
            <a:spLocks noChangeArrowheads="1"/>
          </p:cNvSpPr>
          <p:nvPr/>
        </p:nvSpPr>
        <p:spPr bwMode="auto">
          <a:xfrm>
            <a:off x="4114800" y="4038600"/>
            <a:ext cx="152400" cy="18288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0739" name="AutoShape 283"/>
          <p:cNvSpPr>
            <a:spLocks noChangeArrowheads="1"/>
          </p:cNvSpPr>
          <p:nvPr/>
        </p:nvSpPr>
        <p:spPr bwMode="auto">
          <a:xfrm>
            <a:off x="5410200" y="4648200"/>
            <a:ext cx="76200" cy="6858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0740" name="Rectangle 284"/>
          <p:cNvSpPr>
            <a:spLocks noChangeArrowheads="1"/>
          </p:cNvSpPr>
          <p:nvPr/>
        </p:nvSpPr>
        <p:spPr bwMode="auto">
          <a:xfrm>
            <a:off x="163513" y="890588"/>
            <a:ext cx="42576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175" indent="-317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810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1600" b="1" i="1">
                <a:solidFill>
                  <a:srgbClr val="000099"/>
                </a:solidFill>
                <a:latin typeface="Arial" panose="020B0604020202020204" pitchFamily="34" charset="0"/>
              </a:rPr>
              <a:t>- </a:t>
            </a:r>
            <a:r>
              <a:rPr lang="it-IT" altLang="en-US" sz="2000" b="1" i="1">
                <a:solidFill>
                  <a:srgbClr val="000099"/>
                </a:solidFill>
                <a:latin typeface="Arial" panose="020B0604020202020204" pitchFamily="34" charset="0"/>
              </a:rPr>
              <a:t>Electromagnetic interferences</a:t>
            </a:r>
          </a:p>
          <a:p>
            <a:pPr>
              <a:buClrTx/>
              <a:buSzTx/>
              <a:buFontTx/>
              <a:buNone/>
            </a:pPr>
            <a:r>
              <a:rPr lang="it-IT" altLang="en-US" sz="2000" b="1" i="1">
                <a:solidFill>
                  <a:srgbClr val="000099"/>
                </a:solidFill>
                <a:latin typeface="Arial" panose="020B0604020202020204" pitchFamily="34" charset="0"/>
              </a:rPr>
              <a:t>- Multipath</a:t>
            </a:r>
          </a:p>
          <a:p>
            <a:pPr>
              <a:buClrTx/>
              <a:buSzTx/>
              <a:buFontTx/>
              <a:buNone/>
            </a:pPr>
            <a:r>
              <a:rPr lang="it-IT" altLang="en-US" sz="2000" b="1" i="1">
                <a:solidFill>
                  <a:srgbClr val="000099"/>
                </a:solidFill>
                <a:latin typeface="Arial" panose="020B0604020202020204" pitchFamily="34" charset="0"/>
              </a:rPr>
              <a:t>- Satellites below 15°</a:t>
            </a:r>
          </a:p>
          <a:p>
            <a:pPr>
              <a:buClrTx/>
              <a:buSzTx/>
              <a:buFontTx/>
              <a:buNone/>
            </a:pPr>
            <a:r>
              <a:rPr lang="it-IT" altLang="en-US" sz="2000" b="1" i="1">
                <a:solidFill>
                  <a:srgbClr val="000099"/>
                </a:solidFill>
                <a:latin typeface="Arial" panose="020B0604020202020204" pitchFamily="34" charset="0"/>
              </a:rPr>
              <a:t>- Obstacle above i 15°</a:t>
            </a:r>
          </a:p>
        </p:txBody>
      </p:sp>
      <p:sp>
        <p:nvSpPr>
          <p:cNvPr id="30741" name="Rectangle 285"/>
          <p:cNvSpPr>
            <a:spLocks noChangeArrowheads="1"/>
          </p:cNvSpPr>
          <p:nvPr/>
        </p:nvSpPr>
        <p:spPr bwMode="auto">
          <a:xfrm>
            <a:off x="5229225" y="3324225"/>
            <a:ext cx="12668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62" tIns="39688" rIns="80962" bIns="39688">
            <a:spAutoFit/>
          </a:bodyPr>
          <a:lstStyle>
            <a:lvl1pPr defTabSz="59055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5905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59055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5905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59055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590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Noisy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>
                <a:solidFill>
                  <a:srgbClr val="FF0000"/>
                </a:solidFill>
                <a:latin typeface="Arial" panose="020B0604020202020204" pitchFamily="34" charset="0"/>
              </a:rPr>
              <a:t>Signal</a:t>
            </a:r>
          </a:p>
        </p:txBody>
      </p:sp>
      <p:pic>
        <p:nvPicPr>
          <p:cNvPr id="30742" name="Picture 10" descr="C:\Users\swantje\Desktop\Neuer Ordner\2018_10_16\Satell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256">
            <a:off x="6172200" y="1506538"/>
            <a:ext cx="12239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10" descr="C:\Users\swantje\Desktop\Neuer Ordner\2018_10_16\Satell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0">
            <a:off x="111920" y="3113881"/>
            <a:ext cx="12239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0" descr="C:\Users\swantje\Desktop\Neuer Ordner\2018_10_16\Satell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00000">
            <a:off x="2894013" y="1620838"/>
            <a:ext cx="12239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Rectangle 1129"/>
          <p:cNvSpPr>
            <a:spLocks noChangeArrowheads="1"/>
          </p:cNvSpPr>
          <p:nvPr/>
        </p:nvSpPr>
        <p:spPr bwMode="auto">
          <a:xfrm>
            <a:off x="5448300" y="4648200"/>
            <a:ext cx="3187700" cy="5953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175" indent="-317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810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1600" b="1" i="1">
                <a:solidFill>
                  <a:srgbClr val="000099"/>
                </a:solidFill>
                <a:latin typeface="Arial" panose="020B0604020202020204" pitchFamily="34" charset="0"/>
              </a:rPr>
              <a:t>electromagnetic interference:</a:t>
            </a:r>
            <a:endParaRPr lang="it-IT" altLang="en-US" sz="1400" b="1" i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buClrTx/>
              <a:buSzTx/>
              <a:buFontTx/>
              <a:buNone/>
            </a:pPr>
            <a:r>
              <a:rPr lang="it-IT" altLang="en-US" sz="1400" b="1" i="1">
                <a:solidFill>
                  <a:srgbClr val="000099"/>
                </a:solidFill>
                <a:latin typeface="Arial" panose="020B0604020202020204" pitchFamily="34" charset="0"/>
              </a:rPr>
              <a:t>Radio, Power lines, etc.</a:t>
            </a:r>
          </a:p>
        </p:txBody>
      </p:sp>
      <p:grpSp>
        <p:nvGrpSpPr>
          <p:cNvPr id="30746" name="Gruppo 58"/>
          <p:cNvGrpSpPr>
            <a:grpSpLocks/>
          </p:cNvGrpSpPr>
          <p:nvPr/>
        </p:nvGrpSpPr>
        <p:grpSpPr bwMode="auto">
          <a:xfrm>
            <a:off x="1255713" y="4184650"/>
            <a:ext cx="2228850" cy="1931988"/>
            <a:chOff x="1255507" y="4184651"/>
            <a:chExt cx="2229056" cy="1931633"/>
          </a:xfrm>
        </p:grpSpPr>
        <p:pic>
          <p:nvPicPr>
            <p:cNvPr id="30747" name="Immagine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563" y="4184651"/>
              <a:ext cx="1080000" cy="135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8" name="Immagin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213" y="4448176"/>
              <a:ext cx="1080000" cy="135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9" name="Immagine 6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507" y="4761266"/>
              <a:ext cx="1080000" cy="1355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ChangeArrowheads="1"/>
          </p:cNvSpPr>
          <p:nvPr/>
        </p:nvSpPr>
        <p:spPr bwMode="auto">
          <a:xfrm>
            <a:off x="652463" y="6262688"/>
            <a:ext cx="19145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2771" name="Rectangle 1027"/>
          <p:cNvSpPr>
            <a:spLocks noChangeArrowheads="1"/>
          </p:cNvSpPr>
          <p:nvPr/>
        </p:nvSpPr>
        <p:spPr bwMode="auto">
          <a:xfrm>
            <a:off x="3176588" y="6262688"/>
            <a:ext cx="27908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2772" name="Rectangle 1029"/>
          <p:cNvSpPr>
            <a:spLocks noChangeArrowheads="1"/>
          </p:cNvSpPr>
          <p:nvPr/>
        </p:nvSpPr>
        <p:spPr bwMode="auto">
          <a:xfrm>
            <a:off x="457200" y="625475"/>
            <a:ext cx="27463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….The solutions </a:t>
            </a:r>
          </a:p>
        </p:txBody>
      </p:sp>
      <p:sp>
        <p:nvSpPr>
          <p:cNvPr id="377863" name="Rectangle 1031"/>
          <p:cNvSpPr>
            <a:spLocks noChangeArrowheads="1"/>
          </p:cNvSpPr>
          <p:nvPr/>
        </p:nvSpPr>
        <p:spPr bwMode="auto">
          <a:xfrm>
            <a:off x="771525" y="4365625"/>
            <a:ext cx="8301038" cy="2214563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marL="3175" indent="-3175"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81025"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sz="2000" b="1" dirty="0">
                <a:solidFill>
                  <a:srgbClr val="000099"/>
                </a:solidFill>
                <a:latin typeface="+mj-lt"/>
                <a:cs typeface="Arial" panose="020B0604020202020204" pitchFamily="34" charset="0"/>
              </a:rPr>
              <a:t>To solve the problem you can</a:t>
            </a:r>
            <a:r>
              <a:rPr lang="it-IT" altLang="en-US" sz="2000" b="1" dirty="0">
                <a:solidFill>
                  <a:srgbClr val="000099"/>
                </a:solidFill>
                <a:latin typeface="+mn-lt"/>
              </a:rPr>
              <a:t>: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l"/>
              <a:defRPr/>
            </a:pPr>
            <a:endParaRPr lang="it-IT" altLang="en-US" sz="2000" b="1" dirty="0">
              <a:solidFill>
                <a:srgbClr val="000099"/>
              </a:solidFill>
              <a:latin typeface="+mn-lt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FF0000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it-IT" altLang="en-US" sz="20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000099"/>
                </a:solidFill>
                <a:latin typeface="+mn-lt"/>
              </a:rPr>
              <a:t>If it is really necessary to install a GNSS antenna in the presence of obstacles, position the receiver so as to have the obstacle to the North</a:t>
            </a:r>
            <a:endParaRPr lang="it-IT" altLang="en-US" sz="20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32774" name="Rectangle 1032"/>
          <p:cNvSpPr>
            <a:spLocks noChangeArrowheads="1"/>
          </p:cNvSpPr>
          <p:nvPr/>
        </p:nvSpPr>
        <p:spPr bwMode="auto">
          <a:xfrm>
            <a:off x="757238" y="3884613"/>
            <a:ext cx="2746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2400" b="1" i="1">
                <a:solidFill>
                  <a:srgbClr val="FF3300"/>
                </a:solidFill>
                <a:latin typeface="Arial" panose="020B0604020202020204" pitchFamily="34" charset="0"/>
              </a:rPr>
              <a:t> Obstructions</a:t>
            </a:r>
          </a:p>
        </p:txBody>
      </p:sp>
      <p:sp>
        <p:nvSpPr>
          <p:cNvPr id="32775" name="Rectangle 1034"/>
          <p:cNvSpPr>
            <a:spLocks noChangeArrowheads="1"/>
          </p:cNvSpPr>
          <p:nvPr/>
        </p:nvSpPr>
        <p:spPr bwMode="auto">
          <a:xfrm>
            <a:off x="857250" y="1423988"/>
            <a:ext cx="46482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Multipath and Interferences:</a:t>
            </a:r>
          </a:p>
        </p:txBody>
      </p:sp>
      <p:sp>
        <p:nvSpPr>
          <p:cNvPr id="377867" name="Rectangle 1035"/>
          <p:cNvSpPr>
            <a:spLocks noChangeArrowheads="1"/>
          </p:cNvSpPr>
          <p:nvPr/>
        </p:nvSpPr>
        <p:spPr bwMode="auto">
          <a:xfrm>
            <a:off x="857250" y="1943100"/>
            <a:ext cx="6896100" cy="154305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marL="3175" indent="-3175"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81025"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GB" sz="2000" b="1" dirty="0">
                <a:solidFill>
                  <a:srgbClr val="000099"/>
                </a:solidFill>
                <a:latin typeface="+mn-lt"/>
                <a:cs typeface="Arial" panose="020B0604020202020204" pitchFamily="34" charset="0"/>
              </a:rPr>
              <a:t>The GPS receivers perform automatic procedures:</a:t>
            </a:r>
            <a:r>
              <a:rPr lang="en-GB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en-US" sz="1200" b="1" dirty="0">
              <a:solidFill>
                <a:srgbClr val="000099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it-IT" altLang="en-US" sz="20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en-US" sz="2000" b="1" dirty="0" err="1">
                <a:solidFill>
                  <a:srgbClr val="000099"/>
                </a:solidFill>
                <a:latin typeface="+mn-lt"/>
              </a:rPr>
              <a:t>better</a:t>
            </a:r>
            <a:r>
              <a:rPr lang="it-IT" altLang="en-US" sz="20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en-US" sz="2000" b="1" dirty="0" err="1">
                <a:solidFill>
                  <a:srgbClr val="000099"/>
                </a:solidFill>
                <a:latin typeface="+mn-lt"/>
              </a:rPr>
              <a:t>signal</a:t>
            </a:r>
            <a:r>
              <a:rPr lang="it-IT" altLang="en-US" sz="20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en-US" sz="2000" b="1" dirty="0" err="1">
                <a:solidFill>
                  <a:srgbClr val="000099"/>
                </a:solidFill>
                <a:latin typeface="+mn-lt"/>
              </a:rPr>
              <a:t>recording</a:t>
            </a:r>
            <a:r>
              <a:rPr lang="it-IT" altLang="en-US" sz="2000" b="1" dirty="0">
                <a:solidFill>
                  <a:srgbClr val="000099"/>
                </a:solidFill>
                <a:latin typeface="+mn-lt"/>
              </a:rPr>
              <a:t> </a:t>
            </a:r>
          </a:p>
          <a:p>
            <a:pPr marL="0" indent="0">
              <a:spcBef>
                <a:spcPct val="20000"/>
              </a:spcBef>
              <a:buClr>
                <a:schemeClr val="hlink"/>
              </a:buClr>
              <a:buSzPct val="50000"/>
              <a:defRPr/>
            </a:pPr>
            <a:endParaRPr lang="it-IT" altLang="en-US" sz="1200" b="1" dirty="0">
              <a:solidFill>
                <a:srgbClr val="000099"/>
              </a:solidFill>
              <a:latin typeface="+mn-lt"/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50000"/>
              <a:buFont typeface="Wingdings" panose="05000000000000000000" pitchFamily="2" charset="2"/>
              <a:buChar char="l"/>
              <a:defRPr/>
            </a:pPr>
            <a:r>
              <a:rPr lang="it-IT" altLang="en-US" sz="20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en-US" sz="2000" b="1" dirty="0" err="1">
                <a:solidFill>
                  <a:srgbClr val="000099"/>
                </a:solidFill>
                <a:latin typeface="+mn-lt"/>
              </a:rPr>
              <a:t>noise</a:t>
            </a:r>
            <a:r>
              <a:rPr lang="it-IT" altLang="en-US" sz="2000" b="1" dirty="0">
                <a:solidFill>
                  <a:srgbClr val="000099"/>
                </a:solidFill>
                <a:latin typeface="+mn-lt"/>
              </a:rPr>
              <a:t> </a:t>
            </a:r>
            <a:r>
              <a:rPr lang="it-IT" altLang="en-US" sz="2000" b="1" dirty="0" err="1">
                <a:solidFill>
                  <a:srgbClr val="000099"/>
                </a:solidFill>
                <a:latin typeface="+mn-lt"/>
              </a:rPr>
              <a:t>mitigation</a:t>
            </a:r>
            <a:r>
              <a:rPr lang="it-IT" altLang="en-US" sz="2000" b="1" dirty="0">
                <a:solidFill>
                  <a:srgbClr val="000099"/>
                </a:solidFill>
                <a:latin typeface="+mn-lt"/>
              </a:rPr>
              <a:t> (</a:t>
            </a:r>
            <a:r>
              <a:rPr lang="it-IT" altLang="en-US" sz="2000" b="1" dirty="0" err="1">
                <a:solidFill>
                  <a:srgbClr val="000099"/>
                </a:solidFill>
                <a:latin typeface="+mn-lt"/>
              </a:rPr>
              <a:t>filter</a:t>
            </a:r>
            <a:r>
              <a:rPr lang="it-IT" altLang="en-US" sz="2000" b="1" dirty="0">
                <a:solidFill>
                  <a:srgbClr val="000099"/>
                </a:solidFill>
                <a:latin typeface="+mn-lt"/>
              </a:rPr>
              <a:t>)</a:t>
            </a:r>
            <a:endParaRPr lang="it-IT" alt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ChangeArrowheads="1"/>
          </p:cNvSpPr>
          <p:nvPr/>
        </p:nvSpPr>
        <p:spPr bwMode="auto">
          <a:xfrm>
            <a:off x="652463" y="6262688"/>
            <a:ext cx="19145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4819" name="Rectangle 1027"/>
          <p:cNvSpPr>
            <a:spLocks noChangeArrowheads="1"/>
          </p:cNvSpPr>
          <p:nvPr/>
        </p:nvSpPr>
        <p:spPr bwMode="auto">
          <a:xfrm>
            <a:off x="3176588" y="6262688"/>
            <a:ext cx="27908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90148" name="Rectangle 1028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2862" rIns="92075" bIns="42862"/>
          <a:lstStyle/>
          <a:p>
            <a:pPr eaLnBrk="1" hangingPunct="1">
              <a:defRPr/>
            </a:pPr>
            <a:r>
              <a:rPr lang="it-IT" altLang="en-US"/>
              <a:t>	</a:t>
            </a:r>
            <a:br>
              <a:rPr lang="it-IT" altLang="en-US"/>
            </a:br>
            <a:endParaRPr lang="it-IT" altLang="en-US"/>
          </a:p>
        </p:txBody>
      </p:sp>
      <p:sp>
        <p:nvSpPr>
          <p:cNvPr id="34821" name="Rectangle 1029"/>
          <p:cNvSpPr>
            <a:spLocks noChangeArrowheads="1"/>
          </p:cNvSpPr>
          <p:nvPr/>
        </p:nvSpPr>
        <p:spPr bwMode="auto">
          <a:xfrm>
            <a:off x="533400" y="341313"/>
            <a:ext cx="20431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Summing up</a:t>
            </a:r>
          </a:p>
        </p:txBody>
      </p:sp>
      <p:sp>
        <p:nvSpPr>
          <p:cNvPr id="79878" name="Rectangle 1030"/>
          <p:cNvSpPr>
            <a:spLocks noChangeArrowheads="1"/>
          </p:cNvSpPr>
          <p:nvPr/>
        </p:nvSpPr>
        <p:spPr bwMode="auto">
          <a:xfrm>
            <a:off x="1152525" y="1209675"/>
            <a:ext cx="7640638" cy="4572000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2862" rIns="92075" bIns="42862"/>
          <a:lstStyle>
            <a:lvl1pPr marL="315913" indent="-315913" defTabSz="84455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445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4455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445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4455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40000"/>
              </a:lnSpc>
              <a:buClr>
                <a:srgbClr val="FF330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Carry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out the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measurement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with:</a:t>
            </a:r>
          </a:p>
          <a:p>
            <a:pPr marL="0" indent="0">
              <a:lnSpc>
                <a:spcPct val="140000"/>
              </a:lnSpc>
              <a:buSzPct val="70000"/>
              <a:buFont typeface="Arial" panose="020B0604020202020204" pitchFamily="34" charset="0"/>
              <a:buNone/>
              <a:defRPr/>
            </a:pPr>
            <a:endParaRPr lang="it-IT" altLang="en-US" sz="12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buClrTx/>
              <a:buSzTx/>
              <a:buFontTx/>
              <a:buNone/>
              <a:defRPr/>
            </a:pP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    	- At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least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the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same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4 - 5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Satellites</a:t>
            </a:r>
            <a:endParaRPr lang="it-IT" altLang="en-US" sz="22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buClrTx/>
              <a:buSzTx/>
              <a:buFontTx/>
              <a:buNone/>
              <a:defRPr/>
            </a:pP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    	- A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good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200" b="1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Signal</a:t>
            </a:r>
            <a:r>
              <a:rPr lang="it-IT" altLang="en-US" sz="22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-to-</a:t>
            </a:r>
            <a:r>
              <a:rPr lang="it-IT" altLang="en-US" sz="2200" b="1" dirty="0" err="1" smtClean="0">
                <a:solidFill>
                  <a:srgbClr val="000099"/>
                </a:solidFill>
                <a:latin typeface="Arial" panose="020B0604020202020204" pitchFamily="34" charset="0"/>
              </a:rPr>
              <a:t>Noise</a:t>
            </a:r>
            <a:r>
              <a:rPr lang="it-IT" altLang="en-US" sz="22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ratio </a:t>
            </a:r>
          </a:p>
          <a:p>
            <a:pPr>
              <a:buClrTx/>
              <a:buSzTx/>
              <a:buFontTx/>
              <a:buNone/>
              <a:defRPr/>
            </a:pP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		-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Elevation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of the satellite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above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15°</a:t>
            </a:r>
          </a:p>
          <a:p>
            <a:pPr>
              <a:buClrTx/>
              <a:buSzTx/>
              <a:buFontTx/>
              <a:buNone/>
              <a:defRPr/>
            </a:pPr>
            <a:endParaRPr lang="it-IT" altLang="en-US" sz="2200" b="1" dirty="0">
              <a:latin typeface="Arial" panose="020B0604020202020204" pitchFamily="34" charset="0"/>
            </a:endParaRPr>
          </a:p>
          <a:p>
            <a:pPr>
              <a:lnSpc>
                <a:spcPct val="25000"/>
              </a:lnSpc>
              <a:buClrTx/>
              <a:buSzTx/>
              <a:buFontTx/>
              <a:buNone/>
              <a:defRPr/>
            </a:pPr>
            <a:endParaRPr lang="it-IT" altLang="en-US" sz="2200" b="1" dirty="0">
              <a:latin typeface="Arial" panose="020B0604020202020204" pitchFamily="34" charset="0"/>
            </a:endParaRPr>
          </a:p>
          <a:p>
            <a:pPr>
              <a:buClr>
                <a:srgbClr val="FF330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Avoid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the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following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conditions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:</a:t>
            </a:r>
          </a:p>
          <a:p>
            <a:pPr>
              <a:buClr>
                <a:srgbClr val="FF330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12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buClrTx/>
              <a:buSzTx/>
              <a:buFontTx/>
              <a:buNone/>
              <a:defRPr/>
            </a:pP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      	-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Obstacles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above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15°</a:t>
            </a:r>
          </a:p>
          <a:p>
            <a:pPr>
              <a:buClrTx/>
              <a:buSzTx/>
              <a:buFontTx/>
              <a:buNone/>
              <a:defRPr/>
            </a:pP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    	-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Electromagnetic</a:t>
            </a: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interferences</a:t>
            </a:r>
            <a:endParaRPr lang="it-IT" altLang="en-US" sz="22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buClrTx/>
              <a:buSzTx/>
              <a:buFontTx/>
              <a:buNone/>
              <a:defRPr/>
            </a:pPr>
            <a:r>
              <a:rPr lang="it-IT" altLang="en-US" sz="2200" b="1" dirty="0">
                <a:solidFill>
                  <a:srgbClr val="000099"/>
                </a:solidFill>
                <a:latin typeface="Arial" panose="020B0604020202020204" pitchFamily="34" charset="0"/>
              </a:rPr>
              <a:t>   		- </a:t>
            </a:r>
            <a:r>
              <a:rPr lang="it-IT" altLang="en-US" sz="2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Multipath</a:t>
            </a:r>
            <a:endParaRPr lang="it-IT" altLang="en-US" sz="22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ChangeArrowheads="1"/>
          </p:cNvSpPr>
          <p:nvPr/>
        </p:nvSpPr>
        <p:spPr bwMode="auto">
          <a:xfrm>
            <a:off x="652463" y="6262688"/>
            <a:ext cx="19145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6867" name="Rectangle 1027"/>
          <p:cNvSpPr>
            <a:spLocks noChangeArrowheads="1"/>
          </p:cNvSpPr>
          <p:nvPr/>
        </p:nvSpPr>
        <p:spPr bwMode="auto">
          <a:xfrm>
            <a:off x="3176588" y="6262688"/>
            <a:ext cx="27908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90148" name="Rectangle 1028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2862" rIns="92075" bIns="42862"/>
          <a:lstStyle/>
          <a:p>
            <a:pPr eaLnBrk="1" hangingPunct="1">
              <a:defRPr/>
            </a:pPr>
            <a:r>
              <a:rPr lang="it-IT" altLang="en-US"/>
              <a:t>	</a:t>
            </a:r>
            <a:br>
              <a:rPr lang="it-IT" altLang="en-US"/>
            </a:br>
            <a:endParaRPr lang="it-IT" altLang="en-US"/>
          </a:p>
        </p:txBody>
      </p:sp>
      <p:sp>
        <p:nvSpPr>
          <p:cNvPr id="36869" name="Rectangle 1029"/>
          <p:cNvSpPr>
            <a:spLocks noChangeArrowheads="1"/>
          </p:cNvSpPr>
          <p:nvPr/>
        </p:nvSpPr>
        <p:spPr bwMode="auto">
          <a:xfrm>
            <a:off x="533400" y="341313"/>
            <a:ext cx="35321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Example of installation</a:t>
            </a:r>
          </a:p>
        </p:txBody>
      </p:sp>
      <p:pic>
        <p:nvPicPr>
          <p:cNvPr id="36870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262063"/>
            <a:ext cx="32766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1557338"/>
            <a:ext cx="3330575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CasellaDiTesto 10"/>
          <p:cNvSpPr txBox="1">
            <a:spLocks noChangeArrowheads="1"/>
          </p:cNvSpPr>
          <p:nvPr/>
        </p:nvSpPr>
        <p:spPr bwMode="auto">
          <a:xfrm>
            <a:off x="4572000" y="5630863"/>
            <a:ext cx="4503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GNSS and Tide Gauge Stations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of the INGV Network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Installed in the Neapolitan Volcanic Area</a:t>
            </a:r>
            <a:endParaRPr lang="en-GB" altLang="it-IT" sz="1600" b="1">
              <a:solidFill>
                <a:srgbClr val="FF0000"/>
              </a:solidFill>
            </a:endParaRPr>
          </a:p>
        </p:txBody>
      </p:sp>
      <p:sp>
        <p:nvSpPr>
          <p:cNvPr id="36873" name="CasellaDiTesto 11"/>
          <p:cNvSpPr txBox="1">
            <a:spLocks noChangeArrowheads="1"/>
          </p:cNvSpPr>
          <p:nvPr/>
        </p:nvSpPr>
        <p:spPr bwMode="auto">
          <a:xfrm>
            <a:off x="227013" y="5715000"/>
            <a:ext cx="3871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GNSS Station of the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INGV Network called RING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it-IT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66863" y="1654175"/>
            <a:ext cx="60261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it-IT" altLang="en-US" sz="6000" b="1" i="1">
                <a:solidFill>
                  <a:srgbClr val="000099"/>
                </a:solidFill>
                <a:latin typeface="Arial" panose="020B0604020202020204" pitchFamily="34" charset="0"/>
              </a:rPr>
              <a:t>How to Install</a:t>
            </a:r>
          </a:p>
          <a:p>
            <a:pPr algn="ctr">
              <a:buClrTx/>
              <a:buSzTx/>
              <a:buFontTx/>
              <a:buNone/>
            </a:pPr>
            <a:r>
              <a:rPr lang="it-IT" altLang="en-US" sz="6000" b="1" i="1">
                <a:solidFill>
                  <a:srgbClr val="000099"/>
                </a:solidFill>
                <a:latin typeface="Arial" panose="020B0604020202020204" pitchFamily="34" charset="0"/>
              </a:rPr>
              <a:t>A </a:t>
            </a:r>
          </a:p>
          <a:p>
            <a:pPr algn="ctr">
              <a:buClrTx/>
              <a:buSzTx/>
              <a:buFontTx/>
              <a:buNone/>
            </a:pPr>
            <a:r>
              <a:rPr lang="it-IT" altLang="en-US" sz="6000" b="1" i="1">
                <a:solidFill>
                  <a:srgbClr val="000099"/>
                </a:solidFill>
                <a:latin typeface="Arial" panose="020B0604020202020204" pitchFamily="34" charset="0"/>
              </a:rPr>
              <a:t>Weather Station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7650" y="1196975"/>
            <a:ext cx="8553450" cy="958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defRPr/>
            </a:pPr>
            <a:r>
              <a:rPr lang="en-GB" b="1" dirty="0">
                <a:solidFill>
                  <a:srgbClr val="000099"/>
                </a:solidFill>
              </a:rPr>
              <a:t>The rules for the positioning of weather stations have been established by the World Meteorological Organization, WMO.</a:t>
            </a:r>
            <a:endParaRPr lang="it-IT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939" name="Gruppo 6"/>
          <p:cNvGrpSpPr>
            <a:grpSpLocks/>
          </p:cNvGrpSpPr>
          <p:nvPr/>
        </p:nvGrpSpPr>
        <p:grpSpPr bwMode="auto">
          <a:xfrm>
            <a:off x="3022600" y="3711575"/>
            <a:ext cx="3259138" cy="1520825"/>
            <a:chOff x="5947027" y="1292510"/>
            <a:chExt cx="3259529" cy="1520444"/>
          </a:xfrm>
        </p:grpSpPr>
        <p:grpSp>
          <p:nvGrpSpPr>
            <p:cNvPr id="39941" name="Gruppo 5"/>
            <p:cNvGrpSpPr>
              <a:grpSpLocks/>
            </p:cNvGrpSpPr>
            <p:nvPr/>
          </p:nvGrpSpPr>
          <p:grpSpPr bwMode="auto">
            <a:xfrm>
              <a:off x="5954310" y="1292510"/>
              <a:ext cx="3252246" cy="1116000"/>
              <a:chOff x="5954310" y="1292510"/>
              <a:chExt cx="3252246" cy="1116000"/>
            </a:xfrm>
          </p:grpSpPr>
          <p:pic>
            <p:nvPicPr>
              <p:cNvPr id="39943" name="Immagin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4310" y="1292510"/>
                <a:ext cx="985558" cy="11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44" name="CasellaDiTesto 3"/>
              <p:cNvSpPr txBox="1">
                <a:spLocks noChangeArrowheads="1"/>
              </p:cNvSpPr>
              <p:nvPr/>
            </p:nvSpPr>
            <p:spPr bwMode="auto">
              <a:xfrm>
                <a:off x="7038975" y="1342679"/>
                <a:ext cx="2167581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fol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80000"/>
                  <a:buFont typeface="Arial" panose="020B0604020202020204" pitchFamily="34" charset="0"/>
                  <a:buChar char="►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solidFill>
                      <a:srgbClr val="000099"/>
                    </a:solidFill>
                  </a:rPr>
                  <a:t>World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solidFill>
                      <a:srgbClr val="000099"/>
                    </a:solidFill>
                  </a:rPr>
                  <a:t>Meteorological 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it-IT" altLang="it-IT" sz="2000" b="1">
                    <a:solidFill>
                      <a:srgbClr val="000099"/>
                    </a:solidFill>
                  </a:rPr>
                  <a:t>Organization</a:t>
                </a:r>
                <a:endParaRPr lang="en-GB" altLang="it-IT" sz="2000" b="1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5" name="Rettangolo 4"/>
            <p:cNvSpPr/>
            <p:nvPr/>
          </p:nvSpPr>
          <p:spPr>
            <a:xfrm>
              <a:off x="5947027" y="2359043"/>
              <a:ext cx="1000245" cy="45391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it-IT" sz="2200" b="1" dirty="0"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WMO</a:t>
              </a:r>
            </a:p>
          </p:txBody>
        </p:sp>
      </p:grpSp>
      <p:sp>
        <p:nvSpPr>
          <p:cNvPr id="39940" name="Rectangle 1029"/>
          <p:cNvSpPr>
            <a:spLocks noChangeArrowheads="1"/>
          </p:cNvSpPr>
          <p:nvPr/>
        </p:nvSpPr>
        <p:spPr bwMode="auto">
          <a:xfrm>
            <a:off x="533400" y="341313"/>
            <a:ext cx="23193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The Standards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33400" y="1201738"/>
            <a:ext cx="8277225" cy="952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b="1" dirty="0">
                <a:solidFill>
                  <a:srgbClr val="000099"/>
                </a:solidFill>
              </a:rPr>
              <a:t>Let's imagine we want to install a weather station consisting of the following sensors:</a:t>
            </a:r>
            <a:endParaRPr lang="it-IT" b="1" dirty="0">
              <a:solidFill>
                <a:srgbClr val="000099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46175" y="3055938"/>
            <a:ext cx="3248025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GB" b="1" dirty="0">
                <a:solidFill>
                  <a:srgbClr val="000099"/>
                </a:solidFill>
              </a:rPr>
              <a:t>Thermometer</a:t>
            </a:r>
          </a:p>
          <a:p>
            <a:pPr marL="342900" indent="-342900">
              <a:buFontTx/>
              <a:buChar char="-"/>
              <a:defRPr/>
            </a:pPr>
            <a:endParaRPr lang="en-GB" b="1" dirty="0">
              <a:solidFill>
                <a:srgbClr val="000099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GB" b="1" dirty="0">
                <a:solidFill>
                  <a:srgbClr val="000099"/>
                </a:solidFill>
              </a:rPr>
              <a:t>Hygrometer</a:t>
            </a:r>
          </a:p>
          <a:p>
            <a:pPr marL="342900" indent="-342900">
              <a:buFontTx/>
              <a:buChar char="-"/>
              <a:defRPr/>
            </a:pPr>
            <a:endParaRPr lang="en-GB" b="1" dirty="0">
              <a:solidFill>
                <a:srgbClr val="000099"/>
              </a:solidFill>
            </a:endParaRPr>
          </a:p>
          <a:p>
            <a:pPr marL="342900" indent="-342900">
              <a:buFontTx/>
              <a:buChar char="-"/>
              <a:defRPr/>
            </a:pPr>
            <a:r>
              <a:rPr lang="en-GB" b="1" dirty="0">
                <a:solidFill>
                  <a:srgbClr val="000099"/>
                </a:solidFill>
              </a:rPr>
              <a:t>Rain gauge</a:t>
            </a:r>
          </a:p>
          <a:p>
            <a:pPr marL="342900" indent="-342900">
              <a:buFontTx/>
              <a:buChar char="-"/>
              <a:defRPr/>
            </a:pPr>
            <a:endParaRPr lang="it-IT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GB" b="1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Barometer</a:t>
            </a:r>
          </a:p>
        </p:txBody>
      </p:sp>
      <p:pic>
        <p:nvPicPr>
          <p:cNvPr id="4096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2081213"/>
            <a:ext cx="268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CasellaDiTesto 2"/>
          <p:cNvSpPr txBox="1">
            <a:spLocks noChangeArrowheads="1"/>
          </p:cNvSpPr>
          <p:nvPr/>
        </p:nvSpPr>
        <p:spPr bwMode="auto">
          <a:xfrm>
            <a:off x="4332288" y="5678488"/>
            <a:ext cx="397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Weather Station of INGV Network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Installed in Neapolitan Volcanic Area</a:t>
            </a:r>
            <a:endParaRPr lang="en-GB" altLang="it-IT" sz="1600" b="1">
              <a:solidFill>
                <a:srgbClr val="FF0000"/>
              </a:solidFill>
            </a:endParaRPr>
          </a:p>
        </p:txBody>
      </p:sp>
      <p:sp>
        <p:nvSpPr>
          <p:cNvPr id="40966" name="Rectangle 1029"/>
          <p:cNvSpPr>
            <a:spLocks noChangeArrowheads="1"/>
          </p:cNvSpPr>
          <p:nvPr/>
        </p:nvSpPr>
        <p:spPr bwMode="auto">
          <a:xfrm>
            <a:off x="533400" y="236538"/>
            <a:ext cx="4762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altLang="it-IT" sz="2400" b="1" i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in urban areas</a:t>
            </a: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 – 1/3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9"/>
          <p:cNvSpPr>
            <a:spLocks noChangeArrowheads="1"/>
          </p:cNvSpPr>
          <p:nvPr/>
        </p:nvSpPr>
        <p:spPr bwMode="auto">
          <a:xfrm>
            <a:off x="533400" y="236538"/>
            <a:ext cx="47625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altLang="it-IT" sz="2400" b="1" i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in urban areas</a:t>
            </a: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 – 2/3</a:t>
            </a:r>
          </a:p>
        </p:txBody>
      </p:sp>
      <p:sp>
        <p:nvSpPr>
          <p:cNvPr id="41987" name="Rettangolo 1"/>
          <p:cNvSpPr>
            <a:spLocks noChangeArrowheads="1"/>
          </p:cNvSpPr>
          <p:nvPr/>
        </p:nvSpPr>
        <p:spPr bwMode="auto">
          <a:xfrm>
            <a:off x="209550" y="1039813"/>
            <a:ext cx="89344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n-US" sz="2000" b="1">
                <a:solidFill>
                  <a:srgbClr val="000099"/>
                </a:solidFill>
              </a:rPr>
              <a:t> </a:t>
            </a:r>
            <a:r>
              <a:rPr lang="en-GB" altLang="en-US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thermometer is the instrument that measures the temperature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endParaRPr lang="en-GB" altLang="en-US" sz="12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n-US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hygrometer, on the other hand, measures humidity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endParaRPr lang="it-IT" altLang="en-US" sz="20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it-IT" altLang="en-US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barometer measures the atmospheric pressure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endParaRPr lang="en-GB" altLang="en-US" sz="12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n-US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must be installed at a height from the ground between about 1.7 and 9.5 meters and at least 4 meters away from obstacles.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endParaRPr lang="en-GB" altLang="en-US" sz="1200" b="1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n-US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particular, if installed on the roof of a building, they must be installed at least 2 meters high, in order to limit the effect of the heat released by the buildings.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endParaRPr lang="en-GB" altLang="en-US" sz="1200" b="1">
              <a:solidFill>
                <a:srgbClr val="000099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n-US" sz="2000" b="1">
                <a:solidFill>
                  <a:srgbClr val="000099"/>
                </a:solidFill>
              </a:rPr>
              <a:t> </a:t>
            </a:r>
            <a:r>
              <a:rPr lang="en-GB" altLang="en-US" sz="20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addition, they must be housed in special containers that prevent instruments from being hit by direct sunlight. Direct sunlight could cause the measurement of non-real values of temperature and humidity.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9"/>
          <p:cNvSpPr>
            <a:spLocks noChangeArrowheads="1"/>
          </p:cNvSpPr>
          <p:nvPr/>
        </p:nvSpPr>
        <p:spPr bwMode="auto">
          <a:xfrm>
            <a:off x="533400" y="341313"/>
            <a:ext cx="49339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GB" altLang="it-IT" sz="2400" b="1" i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in urban areas</a:t>
            </a: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 – 3/3</a:t>
            </a:r>
          </a:p>
        </p:txBody>
      </p:sp>
      <p:sp>
        <p:nvSpPr>
          <p:cNvPr id="43011" name="Rettangolo 1"/>
          <p:cNvSpPr>
            <a:spLocks noChangeArrowheads="1"/>
          </p:cNvSpPr>
          <p:nvPr/>
        </p:nvSpPr>
        <p:spPr bwMode="auto">
          <a:xfrm>
            <a:off x="533400" y="1752600"/>
            <a:ext cx="79629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n-US" sz="2000" b="1">
                <a:solidFill>
                  <a:srgbClr val="000099"/>
                </a:solidFill>
              </a:rPr>
              <a:t>The rain gauge is the instrument that measures the amount of precipitated water.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endParaRPr lang="en-GB" altLang="en-US" sz="2000" b="1">
              <a:solidFill>
                <a:srgbClr val="000099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n-US" sz="2000" b="1">
                <a:solidFill>
                  <a:srgbClr val="000099"/>
                </a:solidFill>
              </a:rPr>
              <a:t>It must be installed at the same height as the thermometer and hygrometer.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Char char="-"/>
            </a:pPr>
            <a:endParaRPr lang="en-GB" altLang="en-US" sz="2000" b="1">
              <a:solidFill>
                <a:srgbClr val="000099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en-GB" altLang="en-US" sz="2000" b="1">
                <a:solidFill>
                  <a:srgbClr val="000099"/>
                </a:solidFill>
              </a:rPr>
              <a:t>Buildings closest to the weather station must be at least 10 meters away so that the rain gauge does not receive less rain than it actually does.</a:t>
            </a:r>
            <a:endParaRPr lang="en-GB" altLang="en-US" sz="18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58788" y="382588"/>
            <a:ext cx="8329612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5" tIns="44450" rIns="98425" bIns="44450"/>
          <a:lstStyle>
            <a:lvl1pPr marL="177800" indent="-1778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it-IT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GNSS (Global </a:t>
            </a:r>
            <a:r>
              <a:rPr lang="it-IT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Navivation</a:t>
            </a:r>
            <a:r>
              <a:rPr lang="it-IT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Satellite Systems) </a:t>
            </a:r>
            <a:r>
              <a:rPr lang="it-IT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  <a:r>
              <a:rPr lang="it-IT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r>
              <a:rPr lang="it-IT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it-IT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it-IT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I?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it-IT" altLang="en-US" sz="12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The problem of knowing </a:t>
            </a:r>
            <a:r>
              <a:rPr lang="en-GB" altLang="en-US" sz="24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where you are</a:t>
            </a:r>
            <a:r>
              <a:rPr lang="en-GB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has, over time, been solved in </a:t>
            </a:r>
            <a:r>
              <a:rPr lang="en-GB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various </a:t>
            </a:r>
            <a:r>
              <a:rPr lang="en-GB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ways (points of reference on the ground; the sun; the stars, etc.), but never in a global way and often with unsatisfactory accuracy</a:t>
            </a:r>
            <a:r>
              <a:rPr lang="en-GB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r>
              <a:rPr lang="it-IT" altLang="en-US" sz="2400" dirty="0">
                <a:solidFill>
                  <a:srgbClr val="000099"/>
                </a:solidFill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it-IT" altLang="en-US" sz="1200" dirty="0">
              <a:solidFill>
                <a:srgbClr val="000099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After World War II, several methods were developed for automatic position calculation, either by measuring distance to various "landmarks" or by using radio waves.</a:t>
            </a:r>
            <a:endParaRPr lang="it-IT" altLang="en-US" sz="24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ChangeArrowheads="1"/>
          </p:cNvSpPr>
          <p:nvPr/>
        </p:nvSpPr>
        <p:spPr bwMode="auto">
          <a:xfrm>
            <a:off x="652463" y="6262688"/>
            <a:ext cx="19145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44035" name="Rectangle 1027"/>
          <p:cNvSpPr>
            <a:spLocks noChangeArrowheads="1"/>
          </p:cNvSpPr>
          <p:nvPr/>
        </p:nvSpPr>
        <p:spPr bwMode="auto">
          <a:xfrm>
            <a:off x="3176588" y="6262688"/>
            <a:ext cx="27908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390148" name="Rectangle 1028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2862" rIns="92075" bIns="42862"/>
          <a:lstStyle/>
          <a:p>
            <a:pPr eaLnBrk="1" hangingPunct="1">
              <a:defRPr/>
            </a:pPr>
            <a:r>
              <a:rPr lang="it-IT" altLang="en-US"/>
              <a:t>	</a:t>
            </a:r>
            <a:br>
              <a:rPr lang="it-IT" altLang="en-US"/>
            </a:br>
            <a:endParaRPr lang="it-IT" altLang="en-US"/>
          </a:p>
        </p:txBody>
      </p:sp>
      <p:sp>
        <p:nvSpPr>
          <p:cNvPr id="44037" name="Rectangle 1029"/>
          <p:cNvSpPr>
            <a:spLocks noChangeArrowheads="1"/>
          </p:cNvSpPr>
          <p:nvPr/>
        </p:nvSpPr>
        <p:spPr bwMode="auto">
          <a:xfrm>
            <a:off x="533400" y="341313"/>
            <a:ext cx="33258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Installation examples</a:t>
            </a:r>
          </a:p>
        </p:txBody>
      </p:sp>
      <p:pic>
        <p:nvPicPr>
          <p:cNvPr id="44038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241425"/>
            <a:ext cx="3522662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CasellaDiTesto 11"/>
          <p:cNvSpPr txBox="1">
            <a:spLocks noChangeArrowheads="1"/>
          </p:cNvSpPr>
          <p:nvPr/>
        </p:nvSpPr>
        <p:spPr bwMode="auto">
          <a:xfrm>
            <a:off x="3733800" y="5948363"/>
            <a:ext cx="541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Weather Station  belonging to Istituto Nazionale di Geofisica e Vulcanologia (INGV) Network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Installed in the Neapolitan volcanic area</a:t>
            </a:r>
            <a:endParaRPr lang="en-GB" altLang="it-IT" sz="1600" b="1">
              <a:solidFill>
                <a:srgbClr val="FF0000"/>
              </a:solidFill>
            </a:endParaRPr>
          </a:p>
        </p:txBody>
      </p:sp>
      <p:pic>
        <p:nvPicPr>
          <p:cNvPr id="44040" name="Immagine 8" descr="Immagine che contiene esterni, acqua, barca, sedendo&#10;&#10;Descrizione generata automaticame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663825"/>
            <a:ext cx="465772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CasellaDiTesto 11"/>
          <p:cNvSpPr txBox="1">
            <a:spLocks noChangeArrowheads="1"/>
          </p:cNvSpPr>
          <p:nvPr/>
        </p:nvSpPr>
        <p:spPr bwMode="auto">
          <a:xfrm>
            <a:off x="1047750" y="4972050"/>
            <a:ext cx="2563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>
                <a:solidFill>
                  <a:srgbClr val="FF0000"/>
                </a:solidFill>
              </a:rPr>
              <a:t>MAFE </a:t>
            </a:r>
            <a:r>
              <a:rPr lang="it-IT" altLang="it-IT" sz="1600" b="1">
                <a:solidFill>
                  <a:srgbClr val="FF0000"/>
                </a:solidFill>
              </a:rPr>
              <a:t>Weather Station </a:t>
            </a:r>
            <a:endParaRPr lang="it-IT" altLang="en-US" sz="16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1600" b="1">
                <a:solidFill>
                  <a:srgbClr val="FF0000"/>
                </a:solidFill>
              </a:rPr>
              <a:t>DiSTAR-UNINA</a:t>
            </a:r>
            <a:endParaRPr lang="en-GB" altLang="en-US" sz="1600" b="1">
              <a:solidFill>
                <a:srgbClr val="FF0000"/>
              </a:solidFill>
            </a:endParaRPr>
          </a:p>
        </p:txBody>
      </p:sp>
      <p:pic>
        <p:nvPicPr>
          <p:cNvPr id="44042" name="Immagin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052638"/>
            <a:ext cx="1871663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Grafik 262" descr="Creative Commons Lizenzvertra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480175"/>
            <a:ext cx="6413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Bild 2" descr="eu_flag_co_funded_pos_[rgb]_le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0" y="6410325"/>
            <a:ext cx="12747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CasellaDiTesto 4"/>
          <p:cNvSpPr txBox="1">
            <a:spLocks noChangeArrowheads="1"/>
          </p:cNvSpPr>
          <p:nvPr/>
        </p:nvSpPr>
        <p:spPr bwMode="auto">
          <a:xfrm>
            <a:off x="1125538" y="6392863"/>
            <a:ext cx="130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 u="sng">
                <a:solidFill>
                  <a:srgbClr val="336699"/>
                </a:solidFill>
              </a:rPr>
              <a:t>CC BY 4.0</a:t>
            </a:r>
            <a:endParaRPr lang="en-GB" altLang="en-US" sz="2000" u="sng">
              <a:solidFill>
                <a:srgbClr val="336699"/>
              </a:solidFill>
            </a:endParaRPr>
          </a:p>
        </p:txBody>
      </p:sp>
      <p:pic>
        <p:nvPicPr>
          <p:cNvPr id="46085" name="Picture 3" descr="C:\Users\swantje\Desktop\TRYAT\logo _cmyk_positiv_kleiner_als_30mm_bre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616325"/>
            <a:ext cx="24034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 descr="C:\Users\swantje\Desktop\TRYAT\Logo TRYAT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63513"/>
            <a:ext cx="145256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7" name="Gruppo 2"/>
          <p:cNvGrpSpPr>
            <a:grpSpLocks/>
          </p:cNvGrpSpPr>
          <p:nvPr/>
        </p:nvGrpSpPr>
        <p:grpSpPr bwMode="auto">
          <a:xfrm>
            <a:off x="1778000" y="4449763"/>
            <a:ext cx="6391275" cy="828675"/>
            <a:chOff x="1777999" y="4096562"/>
            <a:chExt cx="6390504" cy="828675"/>
          </a:xfrm>
        </p:grpSpPr>
        <p:pic>
          <p:nvPicPr>
            <p:cNvPr id="46093" name="Immagine 5" descr="File:Logo INGV dal 2018.png - Wikipedia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544" y="4096562"/>
              <a:ext cx="10318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11" descr="Bildergebnis fÃ¼r gfz potsdam 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7999" y="4132899"/>
              <a:ext cx="1167726" cy="7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4" descr="Bildergebnis fÃ¼r universitÃ¤t neapel federico ii logo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162" y="4168899"/>
              <a:ext cx="2042341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088" name="Gruppo 3"/>
          <p:cNvGrpSpPr>
            <a:grpSpLocks/>
          </p:cNvGrpSpPr>
          <p:nvPr/>
        </p:nvGrpSpPr>
        <p:grpSpPr bwMode="auto">
          <a:xfrm>
            <a:off x="2786063" y="5427663"/>
            <a:ext cx="4589462" cy="552450"/>
            <a:chOff x="2785999" y="5075218"/>
            <a:chExt cx="4589527" cy="552450"/>
          </a:xfrm>
        </p:grpSpPr>
        <p:pic>
          <p:nvPicPr>
            <p:cNvPr id="46090" name="Bild 1" descr="C:\Users\swant\AppData\Local\Microsoft\Windows\INetCache\Content.MSO\2DCFC4F2.tmp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999" y="5075218"/>
              <a:ext cx="60642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Immagine 9" descr="Nessuna descrizione della foto disponibile.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088" y="5122843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2" name="Picture 9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351" y="5199043"/>
              <a:ext cx="12731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9" name="CasellaDiTesto 1"/>
          <p:cNvSpPr txBox="1">
            <a:spLocks noChangeArrowheads="1"/>
          </p:cNvSpPr>
          <p:nvPr/>
        </p:nvSpPr>
        <p:spPr bwMode="auto">
          <a:xfrm>
            <a:off x="1685925" y="2212975"/>
            <a:ext cx="64976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000" b="1">
                <a:solidFill>
                  <a:srgbClr val="000099"/>
                </a:solidFill>
              </a:rPr>
              <a:t>Thanks for the Attention</a:t>
            </a:r>
            <a:endParaRPr lang="en-GB" altLang="it-IT" sz="4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8788" y="382588"/>
            <a:ext cx="81946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5" tIns="44450" rIns="98425" bIns="44450"/>
          <a:lstStyle>
            <a:lvl1pPr marL="177800" indent="-1778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These systems, however, had limitations (low coverage, no information at altitude, low accuracy).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it-IT" altLang="en-US" sz="24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GB" altLang="en-US" sz="2400" b="1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2400" b="1">
                <a:solidFill>
                  <a:srgbClr val="000099"/>
                </a:solidFill>
                <a:latin typeface="Times New Roman" panose="02020603050405020304" pitchFamily="18" charset="0"/>
              </a:rPr>
              <a:t>At the beginning of the 70s, for essentially military reasons, the global positioning project GPS started, based on the reception of radio signals emitted by a series of artificial satellites in orbit around the earth and designed in such a way as to allow at any time and in every place on the earth's surface the 3D positioning of an object even in motion.</a:t>
            </a:r>
            <a:endParaRPr lang="it-IT" altLang="en-US" sz="24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52463" y="6262688"/>
            <a:ext cx="19145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76588" y="6262688"/>
            <a:ext cx="27908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72388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149225" y="1031875"/>
            <a:ext cx="7192963" cy="4913313"/>
          </a:xfrm>
        </p:spPr>
        <p:txBody>
          <a:bodyPr lIns="92075" tIns="42862" rIns="92075" bIns="42862"/>
          <a:lstStyle/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GB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Independent of weather conditions</a:t>
            </a:r>
            <a:endParaRPr lang="it-IT" altLang="en-US" sz="2400" b="1" dirty="0"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12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GB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Intervisibility</a:t>
            </a:r>
            <a:r>
              <a:rPr lang="en-GB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not required</a:t>
            </a:r>
            <a:endParaRPr lang="it-IT" altLang="en-US" sz="2400" b="1" dirty="0"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1200" b="1" dirty="0"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GB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precision</a:t>
            </a:r>
            <a:endParaRPr lang="it-IT" altLang="en-US" sz="2400" b="1" dirty="0"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1200" b="1" dirty="0"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GB" alt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works day and night</a:t>
            </a:r>
          </a:p>
          <a:p>
            <a:pPr marL="0" indent="0" eaLnBrk="1" hangingPunct="1">
              <a:buClr>
                <a:srgbClr val="002060"/>
              </a:buClr>
              <a:buSzPct val="70000"/>
              <a:buFont typeface="Arial" panose="020B0604020202020204" pitchFamily="34" charset="0"/>
              <a:buNone/>
              <a:defRPr/>
            </a:pPr>
            <a:endParaRPr lang="it-IT" altLang="en-US" sz="1200" b="1" dirty="0"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GB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Universal coordinate system</a:t>
            </a: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1200" b="1" dirty="0"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GB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Suitable for many applications (monitoring, navigation, meteorological applications…</a:t>
            </a:r>
            <a:endParaRPr lang="it-IT" altLang="en-US" sz="2400" b="1" dirty="0"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1200" b="1" dirty="0"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it-IT" alt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it-IT" alt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it-IT" alt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it-IT" altLang="en-US" sz="2400" b="1" dirty="0"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73063" y="344488"/>
            <a:ext cx="197643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Why GNSS?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52463" y="6262688"/>
            <a:ext cx="19145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76588" y="6262688"/>
            <a:ext cx="27908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72388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149225" y="1031875"/>
            <a:ext cx="8994775" cy="4913313"/>
          </a:xfrm>
        </p:spPr>
        <p:txBody>
          <a:bodyPr lIns="92075" tIns="42862" rIns="92075" bIns="42862"/>
          <a:lstStyle/>
          <a:p>
            <a:pPr marL="0" indent="0" eaLnBrk="1" hangingPunct="1">
              <a:buClr>
                <a:srgbClr val="002060"/>
              </a:buClr>
              <a:buSzPct val="70000"/>
              <a:buFont typeface="Arial" panose="020B0604020202020204" pitchFamily="34" charset="0"/>
              <a:buNone/>
              <a:defRPr/>
            </a:pPr>
            <a:r>
              <a:rPr lang="en-GB" sz="2400" b="1" i="1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sz="2400" b="1" i="1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several satellite </a:t>
            </a:r>
            <a:r>
              <a:rPr lang="en-GB" sz="2400" b="1" i="1" dirty="0">
                <a:solidFill>
                  <a:srgbClr val="00009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navigation systems nowadays</a:t>
            </a:r>
            <a:endParaRPr lang="it-IT" altLang="en-US" sz="2400" b="1" i="1" dirty="0">
              <a:solidFill>
                <a:srgbClr val="0000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12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it-IT" alt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GPS - USA System</a:t>
            </a: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12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12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it-IT" alt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GLONASS – System of the Russian </a:t>
            </a:r>
            <a:r>
              <a:rPr lang="en-GB" alt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Confederation</a:t>
            </a: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24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it-IT" alt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GALILEO - </a:t>
            </a:r>
            <a:r>
              <a:rPr lang="en-GB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European Community system</a:t>
            </a:r>
            <a:endParaRPr lang="it-IT" altLang="en-US" sz="2400" b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24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it-IT" alt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BEIDOU – System of the </a:t>
            </a:r>
            <a:r>
              <a:rPr lang="en-GB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People's Republic of China</a:t>
            </a:r>
            <a:endParaRPr lang="it-IT" altLang="en-US" sz="24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12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12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it-IT" alt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QZSS - </a:t>
            </a:r>
            <a:r>
              <a:rPr lang="it-IT" altLang="en-US"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Japanese</a:t>
            </a:r>
            <a:r>
              <a:rPr lang="it-IT" alt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System</a:t>
            </a:r>
          </a:p>
          <a:p>
            <a:pPr eaLnBrk="1" hangingPunct="1">
              <a:buClr>
                <a:srgbClr val="002060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it-IT" altLang="en-US" sz="1200" b="1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73063" y="344488"/>
            <a:ext cx="6542087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Navivation Satellite Systems - </a:t>
            </a: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GNSS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52463" y="6262688"/>
            <a:ext cx="19145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76588" y="6262688"/>
            <a:ext cx="27908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6675" y="1951038"/>
            <a:ext cx="88487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GB" altLang="it-IT" sz="6000" b="1" i="1">
                <a:solidFill>
                  <a:srgbClr val="000099"/>
                </a:solidFill>
                <a:latin typeface="Times New Roman" panose="02020603050405020304" pitchFamily="18" charset="0"/>
              </a:rPr>
              <a:t>What to consider </a:t>
            </a:r>
          </a:p>
          <a:p>
            <a:pPr algn="ctr">
              <a:buClrTx/>
              <a:buSzTx/>
              <a:buFontTx/>
              <a:buNone/>
            </a:pPr>
            <a:r>
              <a:rPr lang="en-GB" altLang="it-IT" sz="6000" b="1" i="1">
                <a:solidFill>
                  <a:srgbClr val="000099"/>
                </a:solidFill>
                <a:latin typeface="Times New Roman" panose="02020603050405020304" pitchFamily="18" charset="0"/>
              </a:rPr>
              <a:t>when </a:t>
            </a:r>
          </a:p>
          <a:p>
            <a:pPr algn="ctr">
              <a:buClrTx/>
              <a:buSzTx/>
              <a:buFontTx/>
              <a:buNone/>
            </a:pPr>
            <a:r>
              <a:rPr lang="en-GB" altLang="it-IT" sz="6000" b="1" i="1">
                <a:solidFill>
                  <a:srgbClr val="000099"/>
                </a:solidFill>
                <a:latin typeface="Times New Roman" panose="02020603050405020304" pitchFamily="18" charset="0"/>
              </a:rPr>
              <a:t>installing a GPS station</a:t>
            </a:r>
            <a:endParaRPr lang="it-IT" altLang="en-US" sz="6000" b="1" i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1105"/>
          <p:cNvSpPr>
            <a:spLocks/>
          </p:cNvSpPr>
          <p:nvPr/>
        </p:nvSpPr>
        <p:spPr bwMode="auto">
          <a:xfrm>
            <a:off x="381000" y="5181600"/>
            <a:ext cx="5132388" cy="1058863"/>
          </a:xfrm>
          <a:custGeom>
            <a:avLst/>
            <a:gdLst>
              <a:gd name="T0" fmla="*/ 2147483646 w 3233"/>
              <a:gd name="T1" fmla="*/ 0 h 667"/>
              <a:gd name="T2" fmla="*/ 2147483646 w 3233"/>
              <a:gd name="T3" fmla="*/ 2147483646 h 667"/>
              <a:gd name="T4" fmla="*/ 2147483646 w 3233"/>
              <a:gd name="T5" fmla="*/ 2147483646 h 667"/>
              <a:gd name="T6" fmla="*/ 2147483646 w 3233"/>
              <a:gd name="T7" fmla="*/ 2147483646 h 667"/>
              <a:gd name="T8" fmla="*/ 2147483646 w 3233"/>
              <a:gd name="T9" fmla="*/ 2147483646 h 667"/>
              <a:gd name="T10" fmla="*/ 2147483646 w 3233"/>
              <a:gd name="T11" fmla="*/ 2147483646 h 667"/>
              <a:gd name="T12" fmla="*/ 2147483646 w 3233"/>
              <a:gd name="T13" fmla="*/ 2147483646 h 667"/>
              <a:gd name="T14" fmla="*/ 2147483646 w 3233"/>
              <a:gd name="T15" fmla="*/ 2147483646 h 667"/>
              <a:gd name="T16" fmla="*/ 2147483646 w 3233"/>
              <a:gd name="T17" fmla="*/ 2147483646 h 667"/>
              <a:gd name="T18" fmla="*/ 2147483646 w 3233"/>
              <a:gd name="T19" fmla="*/ 2147483646 h 667"/>
              <a:gd name="T20" fmla="*/ 2147483646 w 3233"/>
              <a:gd name="T21" fmla="*/ 2147483646 h 667"/>
              <a:gd name="T22" fmla="*/ 2147483646 w 3233"/>
              <a:gd name="T23" fmla="*/ 2147483646 h 667"/>
              <a:gd name="T24" fmla="*/ 2147483646 w 3233"/>
              <a:gd name="T25" fmla="*/ 2147483646 h 667"/>
              <a:gd name="T26" fmla="*/ 2147483646 w 3233"/>
              <a:gd name="T27" fmla="*/ 2147483646 h 667"/>
              <a:gd name="T28" fmla="*/ 2147483646 w 3233"/>
              <a:gd name="T29" fmla="*/ 2147483646 h 667"/>
              <a:gd name="T30" fmla="*/ 2147483646 w 3233"/>
              <a:gd name="T31" fmla="*/ 2147483646 h 667"/>
              <a:gd name="T32" fmla="*/ 2147483646 w 3233"/>
              <a:gd name="T33" fmla="*/ 2147483646 h 667"/>
              <a:gd name="T34" fmla="*/ 2147483646 w 3233"/>
              <a:gd name="T35" fmla="*/ 2147483646 h 667"/>
              <a:gd name="T36" fmla="*/ 2147483646 w 3233"/>
              <a:gd name="T37" fmla="*/ 2147483646 h 667"/>
              <a:gd name="T38" fmla="*/ 2147483646 w 3233"/>
              <a:gd name="T39" fmla="*/ 2147483646 h 667"/>
              <a:gd name="T40" fmla="*/ 2147483646 w 3233"/>
              <a:gd name="T41" fmla="*/ 2147483646 h 667"/>
              <a:gd name="T42" fmla="*/ 2147483646 w 3233"/>
              <a:gd name="T43" fmla="*/ 2147483646 h 667"/>
              <a:gd name="T44" fmla="*/ 2147483646 w 3233"/>
              <a:gd name="T45" fmla="*/ 2147483646 h 667"/>
              <a:gd name="T46" fmla="*/ 2147483646 w 3233"/>
              <a:gd name="T47" fmla="*/ 2147483646 h 667"/>
              <a:gd name="T48" fmla="*/ 2147483646 w 3233"/>
              <a:gd name="T49" fmla="*/ 2147483646 h 667"/>
              <a:gd name="T50" fmla="*/ 2147483646 w 3233"/>
              <a:gd name="T51" fmla="*/ 2147483646 h 667"/>
              <a:gd name="T52" fmla="*/ 2147483646 w 3233"/>
              <a:gd name="T53" fmla="*/ 2147483646 h 667"/>
              <a:gd name="T54" fmla="*/ 2147483646 w 3233"/>
              <a:gd name="T55" fmla="*/ 2147483646 h 667"/>
              <a:gd name="T56" fmla="*/ 2147483646 w 3233"/>
              <a:gd name="T57" fmla="*/ 2147483646 h 667"/>
              <a:gd name="T58" fmla="*/ 2147483646 w 3233"/>
              <a:gd name="T59" fmla="*/ 2147483646 h 667"/>
              <a:gd name="T60" fmla="*/ 2147483646 w 3233"/>
              <a:gd name="T61" fmla="*/ 2147483646 h 667"/>
              <a:gd name="T62" fmla="*/ 2147483646 w 3233"/>
              <a:gd name="T63" fmla="*/ 2147483646 h 667"/>
              <a:gd name="T64" fmla="*/ 2147483646 w 3233"/>
              <a:gd name="T65" fmla="*/ 2147483646 h 667"/>
              <a:gd name="T66" fmla="*/ 2147483646 w 3233"/>
              <a:gd name="T67" fmla="*/ 2147483646 h 667"/>
              <a:gd name="T68" fmla="*/ 2147483646 w 3233"/>
              <a:gd name="T69" fmla="*/ 2147483646 h 667"/>
              <a:gd name="T70" fmla="*/ 2147483646 w 3233"/>
              <a:gd name="T71" fmla="*/ 2147483646 h 667"/>
              <a:gd name="T72" fmla="*/ 2147483646 w 3233"/>
              <a:gd name="T73" fmla="*/ 2147483646 h 667"/>
              <a:gd name="T74" fmla="*/ 2147483646 w 3233"/>
              <a:gd name="T75" fmla="*/ 2147483646 h 667"/>
              <a:gd name="T76" fmla="*/ 2147483646 w 3233"/>
              <a:gd name="T77" fmla="*/ 2147483646 h 667"/>
              <a:gd name="T78" fmla="*/ 2147483646 w 3233"/>
              <a:gd name="T79" fmla="*/ 2147483646 h 667"/>
              <a:gd name="T80" fmla="*/ 2147483646 w 3233"/>
              <a:gd name="T81" fmla="*/ 2147483646 h 667"/>
              <a:gd name="T82" fmla="*/ 2147483646 w 3233"/>
              <a:gd name="T83" fmla="*/ 2147483646 h 667"/>
              <a:gd name="T84" fmla="*/ 2147483646 w 3233"/>
              <a:gd name="T85" fmla="*/ 2147483646 h 667"/>
              <a:gd name="T86" fmla="*/ 2147483646 w 3233"/>
              <a:gd name="T87" fmla="*/ 2147483646 h 667"/>
              <a:gd name="T88" fmla="*/ 2147483646 w 3233"/>
              <a:gd name="T89" fmla="*/ 2147483646 h 667"/>
              <a:gd name="T90" fmla="*/ 2147483646 w 3233"/>
              <a:gd name="T91" fmla="*/ 2147483646 h 667"/>
              <a:gd name="T92" fmla="*/ 2147483646 w 3233"/>
              <a:gd name="T93" fmla="*/ 2147483646 h 667"/>
              <a:gd name="T94" fmla="*/ 2147483646 w 3233"/>
              <a:gd name="T95" fmla="*/ 2147483646 h 667"/>
              <a:gd name="T96" fmla="*/ 2147483646 w 3233"/>
              <a:gd name="T97" fmla="*/ 2147483646 h 667"/>
              <a:gd name="T98" fmla="*/ 2147483646 w 3233"/>
              <a:gd name="T99" fmla="*/ 2147483646 h 667"/>
              <a:gd name="T100" fmla="*/ 2147483646 w 3233"/>
              <a:gd name="T101" fmla="*/ 2147483646 h 667"/>
              <a:gd name="T102" fmla="*/ 2147483646 w 3233"/>
              <a:gd name="T103" fmla="*/ 2147483646 h 667"/>
              <a:gd name="T104" fmla="*/ 2147483646 w 3233"/>
              <a:gd name="T105" fmla="*/ 2147483646 h 667"/>
              <a:gd name="T106" fmla="*/ 2147483646 w 3233"/>
              <a:gd name="T107" fmla="*/ 2147483646 h 667"/>
              <a:gd name="T108" fmla="*/ 2147483646 w 3233"/>
              <a:gd name="T109" fmla="*/ 2147483646 h 667"/>
              <a:gd name="T110" fmla="*/ 0 w 3233"/>
              <a:gd name="T111" fmla="*/ 2147483646 h 667"/>
              <a:gd name="T112" fmla="*/ 0 w 3233"/>
              <a:gd name="T113" fmla="*/ 2147483646 h 667"/>
              <a:gd name="T114" fmla="*/ 2147483646 w 3233"/>
              <a:gd name="T115" fmla="*/ 2147483646 h 667"/>
              <a:gd name="T116" fmla="*/ 2147483646 w 3233"/>
              <a:gd name="T117" fmla="*/ 2147483646 h 667"/>
              <a:gd name="T118" fmla="*/ 2147483646 w 3233"/>
              <a:gd name="T119" fmla="*/ 0 h 667"/>
              <a:gd name="T120" fmla="*/ 2147483646 w 3233"/>
              <a:gd name="T121" fmla="*/ 2147483646 h 667"/>
              <a:gd name="T122" fmla="*/ 2147483646 w 3233"/>
              <a:gd name="T123" fmla="*/ 0 h 6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33" h="667">
                <a:moveTo>
                  <a:pt x="1645" y="0"/>
                </a:moveTo>
                <a:lnTo>
                  <a:pt x="1616" y="36"/>
                </a:lnTo>
                <a:lnTo>
                  <a:pt x="1578" y="72"/>
                </a:lnTo>
                <a:lnTo>
                  <a:pt x="1549" y="81"/>
                </a:lnTo>
                <a:lnTo>
                  <a:pt x="1527" y="99"/>
                </a:lnTo>
                <a:lnTo>
                  <a:pt x="1489" y="117"/>
                </a:lnTo>
                <a:lnTo>
                  <a:pt x="1460" y="135"/>
                </a:lnTo>
                <a:lnTo>
                  <a:pt x="1430" y="162"/>
                </a:lnTo>
                <a:lnTo>
                  <a:pt x="1401" y="180"/>
                </a:lnTo>
                <a:lnTo>
                  <a:pt x="1349" y="207"/>
                </a:lnTo>
                <a:lnTo>
                  <a:pt x="1319" y="216"/>
                </a:lnTo>
                <a:lnTo>
                  <a:pt x="1297" y="216"/>
                </a:lnTo>
                <a:lnTo>
                  <a:pt x="1267" y="234"/>
                </a:lnTo>
                <a:lnTo>
                  <a:pt x="1245" y="234"/>
                </a:lnTo>
                <a:lnTo>
                  <a:pt x="1223" y="252"/>
                </a:lnTo>
                <a:lnTo>
                  <a:pt x="1193" y="252"/>
                </a:lnTo>
                <a:lnTo>
                  <a:pt x="1141" y="261"/>
                </a:lnTo>
                <a:lnTo>
                  <a:pt x="1104" y="279"/>
                </a:lnTo>
                <a:lnTo>
                  <a:pt x="1074" y="288"/>
                </a:lnTo>
                <a:lnTo>
                  <a:pt x="1045" y="288"/>
                </a:lnTo>
                <a:lnTo>
                  <a:pt x="1022" y="297"/>
                </a:lnTo>
                <a:lnTo>
                  <a:pt x="1000" y="297"/>
                </a:lnTo>
                <a:lnTo>
                  <a:pt x="978" y="306"/>
                </a:lnTo>
                <a:lnTo>
                  <a:pt x="948" y="306"/>
                </a:lnTo>
                <a:lnTo>
                  <a:pt x="896" y="315"/>
                </a:lnTo>
                <a:lnTo>
                  <a:pt x="867" y="315"/>
                </a:lnTo>
                <a:lnTo>
                  <a:pt x="785" y="315"/>
                </a:lnTo>
                <a:lnTo>
                  <a:pt x="763" y="324"/>
                </a:lnTo>
                <a:lnTo>
                  <a:pt x="733" y="333"/>
                </a:lnTo>
                <a:lnTo>
                  <a:pt x="696" y="351"/>
                </a:lnTo>
                <a:lnTo>
                  <a:pt x="667" y="351"/>
                </a:lnTo>
                <a:lnTo>
                  <a:pt x="644" y="378"/>
                </a:lnTo>
                <a:lnTo>
                  <a:pt x="622" y="405"/>
                </a:lnTo>
                <a:lnTo>
                  <a:pt x="600" y="423"/>
                </a:lnTo>
                <a:lnTo>
                  <a:pt x="563" y="432"/>
                </a:lnTo>
                <a:lnTo>
                  <a:pt x="541" y="441"/>
                </a:lnTo>
                <a:lnTo>
                  <a:pt x="504" y="450"/>
                </a:lnTo>
                <a:lnTo>
                  <a:pt x="474" y="450"/>
                </a:lnTo>
                <a:lnTo>
                  <a:pt x="444" y="459"/>
                </a:lnTo>
                <a:lnTo>
                  <a:pt x="422" y="477"/>
                </a:lnTo>
                <a:lnTo>
                  <a:pt x="392" y="477"/>
                </a:lnTo>
                <a:lnTo>
                  <a:pt x="363" y="486"/>
                </a:lnTo>
                <a:lnTo>
                  <a:pt x="333" y="504"/>
                </a:lnTo>
                <a:lnTo>
                  <a:pt x="311" y="513"/>
                </a:lnTo>
                <a:lnTo>
                  <a:pt x="281" y="531"/>
                </a:lnTo>
                <a:lnTo>
                  <a:pt x="259" y="531"/>
                </a:lnTo>
                <a:lnTo>
                  <a:pt x="229" y="549"/>
                </a:lnTo>
                <a:lnTo>
                  <a:pt x="207" y="549"/>
                </a:lnTo>
                <a:lnTo>
                  <a:pt x="177" y="549"/>
                </a:lnTo>
                <a:lnTo>
                  <a:pt x="155" y="558"/>
                </a:lnTo>
                <a:lnTo>
                  <a:pt x="133" y="567"/>
                </a:lnTo>
                <a:lnTo>
                  <a:pt x="96" y="585"/>
                </a:lnTo>
                <a:lnTo>
                  <a:pt x="66" y="594"/>
                </a:lnTo>
                <a:lnTo>
                  <a:pt x="44" y="612"/>
                </a:lnTo>
                <a:lnTo>
                  <a:pt x="22" y="630"/>
                </a:lnTo>
                <a:lnTo>
                  <a:pt x="0" y="639"/>
                </a:lnTo>
                <a:lnTo>
                  <a:pt x="0" y="666"/>
                </a:lnTo>
                <a:lnTo>
                  <a:pt x="3232" y="666"/>
                </a:lnTo>
                <a:lnTo>
                  <a:pt x="2653" y="189"/>
                </a:lnTo>
                <a:lnTo>
                  <a:pt x="2001" y="0"/>
                </a:lnTo>
                <a:lnTo>
                  <a:pt x="1616" y="9"/>
                </a:lnTo>
                <a:lnTo>
                  <a:pt x="1645" y="0"/>
                </a:lnTo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47B224"/>
              </a:gs>
            </a:gsLst>
            <a:lin ang="540000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5" name="Freeform 1026"/>
          <p:cNvSpPr>
            <a:spLocks/>
          </p:cNvSpPr>
          <p:nvPr/>
        </p:nvSpPr>
        <p:spPr bwMode="auto">
          <a:xfrm flipH="1">
            <a:off x="2540000" y="2713038"/>
            <a:ext cx="889000" cy="2906712"/>
          </a:xfrm>
          <a:custGeom>
            <a:avLst/>
            <a:gdLst>
              <a:gd name="T0" fmla="*/ 2147483646 w 2153"/>
              <a:gd name="T1" fmla="*/ 0 h 835"/>
              <a:gd name="T2" fmla="*/ 0 w 2153"/>
              <a:gd name="T3" fmla="*/ 2147483646 h 8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53" h="835">
                <a:moveTo>
                  <a:pt x="2153" y="0"/>
                </a:moveTo>
                <a:lnTo>
                  <a:pt x="0" y="835"/>
                </a:lnTo>
              </a:path>
            </a:pathLst>
          </a:custGeom>
          <a:noFill/>
          <a:ln w="317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56" name="Rectangle 1027"/>
          <p:cNvSpPr>
            <a:spLocks noChangeArrowheads="1"/>
          </p:cNvSpPr>
          <p:nvPr/>
        </p:nvSpPr>
        <p:spPr bwMode="auto">
          <a:xfrm>
            <a:off x="652463" y="6262688"/>
            <a:ext cx="19145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3557" name="Rectangle 1028"/>
          <p:cNvSpPr>
            <a:spLocks noChangeArrowheads="1"/>
          </p:cNvSpPr>
          <p:nvPr/>
        </p:nvSpPr>
        <p:spPr bwMode="auto">
          <a:xfrm>
            <a:off x="3176588" y="6262688"/>
            <a:ext cx="27908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3558" name="Freeform 1107"/>
          <p:cNvSpPr>
            <a:spLocks/>
          </p:cNvSpPr>
          <p:nvPr/>
        </p:nvSpPr>
        <p:spPr bwMode="auto">
          <a:xfrm>
            <a:off x="2057400" y="5375275"/>
            <a:ext cx="830263" cy="796925"/>
          </a:xfrm>
          <a:custGeom>
            <a:avLst/>
            <a:gdLst>
              <a:gd name="T0" fmla="*/ 2147483646 w 341"/>
              <a:gd name="T1" fmla="*/ 0 h 328"/>
              <a:gd name="T2" fmla="*/ 2147483646 w 341"/>
              <a:gd name="T3" fmla="*/ 0 h 328"/>
              <a:gd name="T4" fmla="*/ 2147483646 w 341"/>
              <a:gd name="T5" fmla="*/ 2147483646 h 328"/>
              <a:gd name="T6" fmla="*/ 2147483646 w 341"/>
              <a:gd name="T7" fmla="*/ 2147483646 h 328"/>
              <a:gd name="T8" fmla="*/ 2147483646 w 341"/>
              <a:gd name="T9" fmla="*/ 2147483646 h 328"/>
              <a:gd name="T10" fmla="*/ 2147483646 w 341"/>
              <a:gd name="T11" fmla="*/ 2147483646 h 328"/>
              <a:gd name="T12" fmla="*/ 0 w 341"/>
              <a:gd name="T13" fmla="*/ 2147483646 h 328"/>
              <a:gd name="T14" fmla="*/ 2147483646 w 341"/>
              <a:gd name="T15" fmla="*/ 0 h 3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1" h="328">
                <a:moveTo>
                  <a:pt x="126" y="0"/>
                </a:moveTo>
                <a:lnTo>
                  <a:pt x="200" y="0"/>
                </a:lnTo>
                <a:lnTo>
                  <a:pt x="340" y="327"/>
                </a:lnTo>
                <a:lnTo>
                  <a:pt x="193" y="27"/>
                </a:lnTo>
                <a:lnTo>
                  <a:pt x="173" y="327"/>
                </a:lnTo>
                <a:lnTo>
                  <a:pt x="134" y="27"/>
                </a:lnTo>
                <a:lnTo>
                  <a:pt x="0" y="327"/>
                </a:lnTo>
                <a:lnTo>
                  <a:pt x="126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9" name="Freeform 1108"/>
          <p:cNvSpPr>
            <a:spLocks/>
          </p:cNvSpPr>
          <p:nvPr/>
        </p:nvSpPr>
        <p:spPr bwMode="auto">
          <a:xfrm>
            <a:off x="2290763" y="5089525"/>
            <a:ext cx="314325" cy="109538"/>
          </a:xfrm>
          <a:custGeom>
            <a:avLst/>
            <a:gdLst>
              <a:gd name="T0" fmla="*/ 0 w 129"/>
              <a:gd name="T1" fmla="*/ 2147483646 h 45"/>
              <a:gd name="T2" fmla="*/ 2147483646 w 129"/>
              <a:gd name="T3" fmla="*/ 0 h 45"/>
              <a:gd name="T4" fmla="*/ 2147483646 w 129"/>
              <a:gd name="T5" fmla="*/ 2147483646 h 45"/>
              <a:gd name="T6" fmla="*/ 2147483646 w 129"/>
              <a:gd name="T7" fmla="*/ 2147483646 h 45"/>
              <a:gd name="T8" fmla="*/ 2147483646 w 129"/>
              <a:gd name="T9" fmla="*/ 2147483646 h 45"/>
              <a:gd name="T10" fmla="*/ 2147483646 w 129"/>
              <a:gd name="T11" fmla="*/ 2147483646 h 45"/>
              <a:gd name="T12" fmla="*/ 2147483646 w 129"/>
              <a:gd name="T13" fmla="*/ 2147483646 h 45"/>
              <a:gd name="T14" fmla="*/ 2147483646 w 129"/>
              <a:gd name="T15" fmla="*/ 2147483646 h 45"/>
              <a:gd name="T16" fmla="*/ 2147483646 w 129"/>
              <a:gd name="T17" fmla="*/ 2147483646 h 45"/>
              <a:gd name="T18" fmla="*/ 2147483646 w 129"/>
              <a:gd name="T19" fmla="*/ 2147483646 h 45"/>
              <a:gd name="T20" fmla="*/ 0 w 129"/>
              <a:gd name="T21" fmla="*/ 2147483646 h 45"/>
              <a:gd name="T22" fmla="*/ 0 w 129"/>
              <a:gd name="T23" fmla="*/ 2147483646 h 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" h="45">
                <a:moveTo>
                  <a:pt x="0" y="11"/>
                </a:moveTo>
                <a:lnTo>
                  <a:pt x="64" y="0"/>
                </a:lnTo>
                <a:lnTo>
                  <a:pt x="128" y="11"/>
                </a:lnTo>
                <a:lnTo>
                  <a:pt x="128" y="36"/>
                </a:lnTo>
                <a:lnTo>
                  <a:pt x="123" y="39"/>
                </a:lnTo>
                <a:lnTo>
                  <a:pt x="89" y="44"/>
                </a:lnTo>
                <a:lnTo>
                  <a:pt x="84" y="44"/>
                </a:lnTo>
                <a:lnTo>
                  <a:pt x="45" y="44"/>
                </a:lnTo>
                <a:lnTo>
                  <a:pt x="38" y="44"/>
                </a:lnTo>
                <a:lnTo>
                  <a:pt x="5" y="39"/>
                </a:lnTo>
                <a:lnTo>
                  <a:pt x="0" y="36"/>
                </a:lnTo>
                <a:lnTo>
                  <a:pt x="0" y="11"/>
                </a:lnTo>
              </a:path>
            </a:pathLst>
          </a:custGeom>
          <a:solidFill>
            <a:srgbClr val="FFFFDC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0" name="Rectangle 1109"/>
          <p:cNvSpPr>
            <a:spLocks noChangeArrowheads="1"/>
          </p:cNvSpPr>
          <p:nvPr/>
        </p:nvSpPr>
        <p:spPr bwMode="auto">
          <a:xfrm>
            <a:off x="2305050" y="5153025"/>
            <a:ext cx="292100" cy="30163"/>
          </a:xfrm>
          <a:prstGeom prst="rect">
            <a:avLst/>
          </a:prstGeom>
          <a:solidFill>
            <a:srgbClr val="00804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3561" name="Freeform 1110"/>
          <p:cNvSpPr>
            <a:spLocks/>
          </p:cNvSpPr>
          <p:nvPr/>
        </p:nvSpPr>
        <p:spPr bwMode="auto">
          <a:xfrm>
            <a:off x="2386013" y="5197475"/>
            <a:ext cx="133350" cy="133350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0 w 55"/>
              <a:gd name="T13" fmla="*/ 2147483646 h 55"/>
              <a:gd name="T14" fmla="*/ 0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2147483646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0 h 55"/>
              <a:gd name="T38" fmla="*/ 2147483646 w 55"/>
              <a:gd name="T39" fmla="*/ 0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2147483646 w 55"/>
              <a:gd name="T45" fmla="*/ 2147483646 h 5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5" h="55">
                <a:moveTo>
                  <a:pt x="23" y="7"/>
                </a:moveTo>
                <a:lnTo>
                  <a:pt x="23" y="20"/>
                </a:lnTo>
                <a:lnTo>
                  <a:pt x="20" y="20"/>
                </a:lnTo>
                <a:lnTo>
                  <a:pt x="20" y="31"/>
                </a:lnTo>
                <a:lnTo>
                  <a:pt x="11" y="31"/>
                </a:lnTo>
                <a:lnTo>
                  <a:pt x="11" y="41"/>
                </a:lnTo>
                <a:lnTo>
                  <a:pt x="0" y="41"/>
                </a:lnTo>
                <a:lnTo>
                  <a:pt x="0" y="54"/>
                </a:lnTo>
                <a:lnTo>
                  <a:pt x="54" y="54"/>
                </a:lnTo>
                <a:lnTo>
                  <a:pt x="54" y="41"/>
                </a:lnTo>
                <a:lnTo>
                  <a:pt x="43" y="41"/>
                </a:lnTo>
                <a:lnTo>
                  <a:pt x="43" y="31"/>
                </a:lnTo>
                <a:lnTo>
                  <a:pt x="33" y="31"/>
                </a:lnTo>
                <a:lnTo>
                  <a:pt x="33" y="20"/>
                </a:lnTo>
                <a:lnTo>
                  <a:pt x="29" y="20"/>
                </a:lnTo>
                <a:lnTo>
                  <a:pt x="29" y="7"/>
                </a:lnTo>
                <a:lnTo>
                  <a:pt x="28" y="4"/>
                </a:lnTo>
                <a:lnTo>
                  <a:pt x="29" y="3"/>
                </a:lnTo>
                <a:lnTo>
                  <a:pt x="29" y="0"/>
                </a:lnTo>
                <a:lnTo>
                  <a:pt x="23" y="0"/>
                </a:lnTo>
                <a:lnTo>
                  <a:pt x="23" y="3"/>
                </a:lnTo>
                <a:lnTo>
                  <a:pt x="24" y="5"/>
                </a:lnTo>
                <a:lnTo>
                  <a:pt x="23" y="7"/>
                </a:lnTo>
              </a:path>
            </a:pathLst>
          </a:custGeom>
          <a:solidFill>
            <a:srgbClr val="96C137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2" name="Freeform 1111"/>
          <p:cNvSpPr>
            <a:spLocks/>
          </p:cNvSpPr>
          <p:nvPr/>
        </p:nvSpPr>
        <p:spPr bwMode="auto">
          <a:xfrm>
            <a:off x="2386013" y="5194300"/>
            <a:ext cx="123825" cy="53975"/>
          </a:xfrm>
          <a:custGeom>
            <a:avLst/>
            <a:gdLst>
              <a:gd name="T0" fmla="*/ 0 w 51"/>
              <a:gd name="T1" fmla="*/ 0 h 22"/>
              <a:gd name="T2" fmla="*/ 2147483646 w 51"/>
              <a:gd name="T3" fmla="*/ 0 h 22"/>
              <a:gd name="T4" fmla="*/ 2147483646 w 51"/>
              <a:gd name="T5" fmla="*/ 0 h 22"/>
              <a:gd name="T6" fmla="*/ 2147483646 w 51"/>
              <a:gd name="T7" fmla="*/ 2147483646 h 22"/>
              <a:gd name="T8" fmla="*/ 2147483646 w 51"/>
              <a:gd name="T9" fmla="*/ 2147483646 h 22"/>
              <a:gd name="T10" fmla="*/ 2147483646 w 51"/>
              <a:gd name="T11" fmla="*/ 2147483646 h 22"/>
              <a:gd name="T12" fmla="*/ 2147483646 w 51"/>
              <a:gd name="T13" fmla="*/ 2147483646 h 22"/>
              <a:gd name="T14" fmla="*/ 2147483646 w 51"/>
              <a:gd name="T15" fmla="*/ 2147483646 h 22"/>
              <a:gd name="T16" fmla="*/ 2147483646 w 51"/>
              <a:gd name="T17" fmla="*/ 2147483646 h 22"/>
              <a:gd name="T18" fmla="*/ 2147483646 w 51"/>
              <a:gd name="T19" fmla="*/ 2147483646 h 22"/>
              <a:gd name="T20" fmla="*/ 2147483646 w 51"/>
              <a:gd name="T21" fmla="*/ 2147483646 h 22"/>
              <a:gd name="T22" fmla="*/ 2147483646 w 51"/>
              <a:gd name="T23" fmla="*/ 2147483646 h 22"/>
              <a:gd name="T24" fmla="*/ 2147483646 w 51"/>
              <a:gd name="T25" fmla="*/ 2147483646 h 22"/>
              <a:gd name="T26" fmla="*/ 2147483646 w 51"/>
              <a:gd name="T27" fmla="*/ 2147483646 h 22"/>
              <a:gd name="T28" fmla="*/ 2147483646 w 51"/>
              <a:gd name="T29" fmla="*/ 2147483646 h 22"/>
              <a:gd name="T30" fmla="*/ 2147483646 w 51"/>
              <a:gd name="T31" fmla="*/ 2147483646 h 22"/>
              <a:gd name="T32" fmla="*/ 2147483646 w 51"/>
              <a:gd name="T33" fmla="*/ 2147483646 h 22"/>
              <a:gd name="T34" fmla="*/ 2147483646 w 51"/>
              <a:gd name="T35" fmla="*/ 0 h 22"/>
              <a:gd name="T36" fmla="*/ 2147483646 w 51"/>
              <a:gd name="T37" fmla="*/ 0 h 22"/>
              <a:gd name="T38" fmla="*/ 2147483646 w 51"/>
              <a:gd name="T39" fmla="*/ 0 h 22"/>
              <a:gd name="T40" fmla="*/ 0 w 51"/>
              <a:gd name="T41" fmla="*/ 0 h 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1" h="22">
                <a:moveTo>
                  <a:pt x="0" y="0"/>
                </a:moveTo>
                <a:lnTo>
                  <a:pt x="1" y="0"/>
                </a:lnTo>
                <a:lnTo>
                  <a:pt x="9" y="0"/>
                </a:lnTo>
                <a:lnTo>
                  <a:pt x="9" y="8"/>
                </a:lnTo>
                <a:lnTo>
                  <a:pt x="14" y="8"/>
                </a:lnTo>
                <a:lnTo>
                  <a:pt x="14" y="11"/>
                </a:lnTo>
                <a:lnTo>
                  <a:pt x="9" y="11"/>
                </a:lnTo>
                <a:lnTo>
                  <a:pt x="9" y="19"/>
                </a:lnTo>
                <a:lnTo>
                  <a:pt x="14" y="19"/>
                </a:lnTo>
                <a:lnTo>
                  <a:pt x="14" y="21"/>
                </a:lnTo>
                <a:lnTo>
                  <a:pt x="34" y="21"/>
                </a:lnTo>
                <a:lnTo>
                  <a:pt x="34" y="18"/>
                </a:lnTo>
                <a:lnTo>
                  <a:pt x="40" y="18"/>
                </a:lnTo>
                <a:lnTo>
                  <a:pt x="40" y="10"/>
                </a:lnTo>
                <a:lnTo>
                  <a:pt x="33" y="10"/>
                </a:lnTo>
                <a:lnTo>
                  <a:pt x="33" y="8"/>
                </a:lnTo>
                <a:lnTo>
                  <a:pt x="40" y="8"/>
                </a:lnTo>
                <a:lnTo>
                  <a:pt x="40" y="0"/>
                </a:lnTo>
                <a:lnTo>
                  <a:pt x="48" y="0"/>
                </a:lnTo>
                <a:lnTo>
                  <a:pt x="50" y="0"/>
                </a:lnTo>
                <a:lnTo>
                  <a:pt x="0" y="0"/>
                </a:lnTo>
              </a:path>
            </a:pathLst>
          </a:custGeom>
          <a:solidFill>
            <a:srgbClr val="FFFFDC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3" name="Rectangle 1112"/>
          <p:cNvSpPr>
            <a:spLocks noChangeArrowheads="1"/>
          </p:cNvSpPr>
          <p:nvPr/>
        </p:nvSpPr>
        <p:spPr bwMode="auto">
          <a:xfrm>
            <a:off x="2357438" y="5335588"/>
            <a:ext cx="182562" cy="31750"/>
          </a:xfrm>
          <a:prstGeom prst="rect">
            <a:avLst/>
          </a:prstGeom>
          <a:solidFill>
            <a:srgbClr val="96C137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3564" name="Rectangle 1113"/>
          <p:cNvSpPr>
            <a:spLocks noChangeArrowheads="1"/>
          </p:cNvSpPr>
          <p:nvPr/>
        </p:nvSpPr>
        <p:spPr bwMode="auto">
          <a:xfrm>
            <a:off x="2357438" y="5375275"/>
            <a:ext cx="182562" cy="25400"/>
          </a:xfrm>
          <a:prstGeom prst="rect">
            <a:avLst/>
          </a:prstGeom>
          <a:solidFill>
            <a:srgbClr val="96C137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3565" name="Freeform 1114"/>
          <p:cNvSpPr>
            <a:spLocks/>
          </p:cNvSpPr>
          <p:nvPr/>
        </p:nvSpPr>
        <p:spPr bwMode="auto">
          <a:xfrm>
            <a:off x="2508250" y="5348288"/>
            <a:ext cx="60325" cy="50800"/>
          </a:xfrm>
          <a:custGeom>
            <a:avLst/>
            <a:gdLst>
              <a:gd name="T0" fmla="*/ 2147483646 w 25"/>
              <a:gd name="T1" fmla="*/ 0 h 21"/>
              <a:gd name="T2" fmla="*/ 2147483646 w 25"/>
              <a:gd name="T3" fmla="*/ 2147483646 h 21"/>
              <a:gd name="T4" fmla="*/ 0 w 25"/>
              <a:gd name="T5" fmla="*/ 2147483646 h 21"/>
              <a:gd name="T6" fmla="*/ 0 w 25"/>
              <a:gd name="T7" fmla="*/ 2147483646 h 21"/>
              <a:gd name="T8" fmla="*/ 2147483646 w 25"/>
              <a:gd name="T9" fmla="*/ 2147483646 h 21"/>
              <a:gd name="T10" fmla="*/ 2147483646 w 25"/>
              <a:gd name="T11" fmla="*/ 2147483646 h 21"/>
              <a:gd name="T12" fmla="*/ 2147483646 w 25"/>
              <a:gd name="T13" fmla="*/ 2147483646 h 21"/>
              <a:gd name="T14" fmla="*/ 2147483646 w 25"/>
              <a:gd name="T15" fmla="*/ 2147483646 h 21"/>
              <a:gd name="T16" fmla="*/ 2147483646 w 25"/>
              <a:gd name="T17" fmla="*/ 2147483646 h 21"/>
              <a:gd name="T18" fmla="*/ 2147483646 w 25"/>
              <a:gd name="T19" fmla="*/ 2147483646 h 21"/>
              <a:gd name="T20" fmla="*/ 2147483646 w 25"/>
              <a:gd name="T21" fmla="*/ 2147483646 h 21"/>
              <a:gd name="T22" fmla="*/ 2147483646 w 25"/>
              <a:gd name="T23" fmla="*/ 0 h 21"/>
              <a:gd name="T24" fmla="*/ 2147483646 w 25"/>
              <a:gd name="T25" fmla="*/ 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" h="21">
                <a:moveTo>
                  <a:pt x="3" y="0"/>
                </a:moveTo>
                <a:lnTo>
                  <a:pt x="3" y="12"/>
                </a:lnTo>
                <a:lnTo>
                  <a:pt x="0" y="12"/>
                </a:lnTo>
                <a:lnTo>
                  <a:pt x="0" y="17"/>
                </a:lnTo>
                <a:lnTo>
                  <a:pt x="5" y="17"/>
                </a:lnTo>
                <a:lnTo>
                  <a:pt x="5" y="20"/>
                </a:lnTo>
                <a:lnTo>
                  <a:pt x="18" y="20"/>
                </a:lnTo>
                <a:lnTo>
                  <a:pt x="18" y="17"/>
                </a:lnTo>
                <a:lnTo>
                  <a:pt x="24" y="17"/>
                </a:lnTo>
                <a:lnTo>
                  <a:pt x="24" y="12"/>
                </a:lnTo>
                <a:lnTo>
                  <a:pt x="18" y="12"/>
                </a:lnTo>
                <a:lnTo>
                  <a:pt x="18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6" name="Freeform 1115"/>
          <p:cNvSpPr>
            <a:spLocks/>
          </p:cNvSpPr>
          <p:nvPr/>
        </p:nvSpPr>
        <p:spPr bwMode="auto">
          <a:xfrm>
            <a:off x="2344738" y="5348288"/>
            <a:ext cx="60325" cy="50800"/>
          </a:xfrm>
          <a:custGeom>
            <a:avLst/>
            <a:gdLst>
              <a:gd name="T0" fmla="*/ 2147483646 w 25"/>
              <a:gd name="T1" fmla="*/ 0 h 21"/>
              <a:gd name="T2" fmla="*/ 2147483646 w 25"/>
              <a:gd name="T3" fmla="*/ 2147483646 h 21"/>
              <a:gd name="T4" fmla="*/ 0 w 25"/>
              <a:gd name="T5" fmla="*/ 2147483646 h 21"/>
              <a:gd name="T6" fmla="*/ 0 w 25"/>
              <a:gd name="T7" fmla="*/ 2147483646 h 21"/>
              <a:gd name="T8" fmla="*/ 2147483646 w 25"/>
              <a:gd name="T9" fmla="*/ 2147483646 h 21"/>
              <a:gd name="T10" fmla="*/ 2147483646 w 25"/>
              <a:gd name="T11" fmla="*/ 2147483646 h 21"/>
              <a:gd name="T12" fmla="*/ 2147483646 w 25"/>
              <a:gd name="T13" fmla="*/ 2147483646 h 21"/>
              <a:gd name="T14" fmla="*/ 2147483646 w 25"/>
              <a:gd name="T15" fmla="*/ 2147483646 h 21"/>
              <a:gd name="T16" fmla="*/ 2147483646 w 25"/>
              <a:gd name="T17" fmla="*/ 2147483646 h 21"/>
              <a:gd name="T18" fmla="*/ 2147483646 w 25"/>
              <a:gd name="T19" fmla="*/ 2147483646 h 21"/>
              <a:gd name="T20" fmla="*/ 2147483646 w 25"/>
              <a:gd name="T21" fmla="*/ 2147483646 h 21"/>
              <a:gd name="T22" fmla="*/ 2147483646 w 25"/>
              <a:gd name="T23" fmla="*/ 0 h 21"/>
              <a:gd name="T24" fmla="*/ 2147483646 w 25"/>
              <a:gd name="T25" fmla="*/ 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" h="21">
                <a:moveTo>
                  <a:pt x="3" y="0"/>
                </a:moveTo>
                <a:lnTo>
                  <a:pt x="3" y="12"/>
                </a:lnTo>
                <a:lnTo>
                  <a:pt x="0" y="12"/>
                </a:lnTo>
                <a:lnTo>
                  <a:pt x="0" y="17"/>
                </a:lnTo>
                <a:lnTo>
                  <a:pt x="4" y="17"/>
                </a:lnTo>
                <a:lnTo>
                  <a:pt x="4" y="20"/>
                </a:lnTo>
                <a:lnTo>
                  <a:pt x="18" y="20"/>
                </a:lnTo>
                <a:lnTo>
                  <a:pt x="18" y="17"/>
                </a:lnTo>
                <a:lnTo>
                  <a:pt x="24" y="17"/>
                </a:lnTo>
                <a:lnTo>
                  <a:pt x="24" y="12"/>
                </a:lnTo>
                <a:lnTo>
                  <a:pt x="18" y="12"/>
                </a:lnTo>
                <a:lnTo>
                  <a:pt x="18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7" name="Freeform 1116"/>
          <p:cNvSpPr>
            <a:spLocks/>
          </p:cNvSpPr>
          <p:nvPr/>
        </p:nvSpPr>
        <p:spPr bwMode="auto">
          <a:xfrm>
            <a:off x="2386013" y="5322888"/>
            <a:ext cx="133350" cy="53975"/>
          </a:xfrm>
          <a:custGeom>
            <a:avLst/>
            <a:gdLst>
              <a:gd name="T0" fmla="*/ 0 w 55"/>
              <a:gd name="T1" fmla="*/ 0 h 22"/>
              <a:gd name="T2" fmla="*/ 0 w 55"/>
              <a:gd name="T3" fmla="*/ 2147483646 h 22"/>
              <a:gd name="T4" fmla="*/ 2147483646 w 55"/>
              <a:gd name="T5" fmla="*/ 2147483646 h 22"/>
              <a:gd name="T6" fmla="*/ 2147483646 w 55"/>
              <a:gd name="T7" fmla="*/ 2147483646 h 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" h="22">
                <a:moveTo>
                  <a:pt x="0" y="0"/>
                </a:moveTo>
                <a:lnTo>
                  <a:pt x="0" y="21"/>
                </a:lnTo>
                <a:lnTo>
                  <a:pt x="54" y="21"/>
                </a:lnTo>
                <a:lnTo>
                  <a:pt x="54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8" name="Freeform 1117"/>
          <p:cNvSpPr>
            <a:spLocks/>
          </p:cNvSpPr>
          <p:nvPr/>
        </p:nvSpPr>
        <p:spPr bwMode="auto">
          <a:xfrm>
            <a:off x="2357438" y="5376863"/>
            <a:ext cx="193675" cy="50800"/>
          </a:xfrm>
          <a:custGeom>
            <a:avLst/>
            <a:gdLst>
              <a:gd name="T0" fmla="*/ 2147483646 w 80"/>
              <a:gd name="T1" fmla="*/ 0 h 21"/>
              <a:gd name="T2" fmla="*/ 2147483646 w 80"/>
              <a:gd name="T3" fmla="*/ 0 h 21"/>
              <a:gd name="T4" fmla="*/ 2147483646 w 80"/>
              <a:gd name="T5" fmla="*/ 2147483646 h 21"/>
              <a:gd name="T6" fmla="*/ 0 w 80"/>
              <a:gd name="T7" fmla="*/ 2147483646 h 21"/>
              <a:gd name="T8" fmla="*/ 2147483646 w 80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" h="21">
                <a:moveTo>
                  <a:pt x="1" y="0"/>
                </a:moveTo>
                <a:lnTo>
                  <a:pt x="75" y="0"/>
                </a:lnTo>
                <a:lnTo>
                  <a:pt x="79" y="20"/>
                </a:lnTo>
                <a:lnTo>
                  <a:pt x="0" y="20"/>
                </a:lnTo>
                <a:lnTo>
                  <a:pt x="1" y="0"/>
                </a:lnTo>
              </a:path>
            </a:pathLst>
          </a:custGeom>
          <a:solidFill>
            <a:srgbClr val="FF8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69" name="Freeform 1118"/>
          <p:cNvSpPr>
            <a:spLocks/>
          </p:cNvSpPr>
          <p:nvPr/>
        </p:nvSpPr>
        <p:spPr bwMode="auto">
          <a:xfrm>
            <a:off x="360363" y="2713038"/>
            <a:ext cx="1909762" cy="1235075"/>
          </a:xfrm>
          <a:custGeom>
            <a:avLst/>
            <a:gdLst>
              <a:gd name="T0" fmla="*/ 2147483646 w 1203"/>
              <a:gd name="T1" fmla="*/ 0 h 778"/>
              <a:gd name="T2" fmla="*/ 0 w 1203"/>
              <a:gd name="T3" fmla="*/ 2147483646 h 77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03" h="778">
                <a:moveTo>
                  <a:pt x="1203" y="0"/>
                </a:moveTo>
                <a:lnTo>
                  <a:pt x="0" y="778"/>
                </a:lnTo>
              </a:path>
            </a:pathLst>
          </a:custGeom>
          <a:noFill/>
          <a:ln w="317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0" name="Rectangle 1120"/>
          <p:cNvSpPr>
            <a:spLocks noChangeArrowheads="1"/>
          </p:cNvSpPr>
          <p:nvPr/>
        </p:nvSpPr>
        <p:spPr bwMode="auto">
          <a:xfrm>
            <a:off x="444500" y="434975"/>
            <a:ext cx="18034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Il Multipath</a:t>
            </a:r>
          </a:p>
        </p:txBody>
      </p:sp>
      <p:sp>
        <p:nvSpPr>
          <p:cNvPr id="23571" name="Freeform 1121"/>
          <p:cNvSpPr>
            <a:spLocks/>
          </p:cNvSpPr>
          <p:nvPr/>
        </p:nvSpPr>
        <p:spPr bwMode="auto">
          <a:xfrm>
            <a:off x="346075" y="3962400"/>
            <a:ext cx="1912938" cy="1163638"/>
          </a:xfrm>
          <a:custGeom>
            <a:avLst/>
            <a:gdLst>
              <a:gd name="T0" fmla="*/ 0 w 1205"/>
              <a:gd name="T1" fmla="*/ 0 h 733"/>
              <a:gd name="T2" fmla="*/ 2147483646 w 1205"/>
              <a:gd name="T3" fmla="*/ 2147483646 h 73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05" h="733">
                <a:moveTo>
                  <a:pt x="0" y="0"/>
                </a:moveTo>
                <a:lnTo>
                  <a:pt x="1205" y="733"/>
                </a:lnTo>
              </a:path>
            </a:pathLst>
          </a:custGeom>
          <a:noFill/>
          <a:ln w="317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3572" name="Group 1131"/>
          <p:cNvGrpSpPr>
            <a:grpSpLocks/>
          </p:cNvGrpSpPr>
          <p:nvPr/>
        </p:nvGrpSpPr>
        <p:grpSpPr bwMode="auto">
          <a:xfrm>
            <a:off x="2133600" y="2895600"/>
            <a:ext cx="1828800" cy="406400"/>
            <a:chOff x="797" y="3181"/>
            <a:chExt cx="1691" cy="256"/>
          </a:xfrm>
        </p:grpSpPr>
        <p:sp>
          <p:nvSpPr>
            <p:cNvPr id="23584" name="Rectangle 1132"/>
            <p:cNvSpPr>
              <a:spLocks noChangeArrowheads="1"/>
            </p:cNvSpPr>
            <p:nvPr/>
          </p:nvSpPr>
          <p:spPr bwMode="auto">
            <a:xfrm>
              <a:off x="797" y="3181"/>
              <a:ext cx="1691" cy="25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3585" name="Rectangle 1133"/>
            <p:cNvSpPr>
              <a:spLocks noChangeArrowheads="1"/>
            </p:cNvSpPr>
            <p:nvPr/>
          </p:nvSpPr>
          <p:spPr bwMode="auto">
            <a:xfrm>
              <a:off x="911" y="3216"/>
              <a:ext cx="1553" cy="19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373063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400050" indent="-285750" defTabSz="373063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tabLst>
                  <a:tab pos="338138" algn="l"/>
                </a:tabLs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800100" indent="-228600" defTabSz="373063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200150" indent="-228600" defTabSz="373063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tabLst>
                  <a:tab pos="338138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1600200" indent="-228600" defTabSz="373063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057400" indent="-228600" defTabSz="373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514600" indent="-228600" defTabSz="373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2971800" indent="-228600" defTabSz="373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429000" indent="-228600" defTabSz="373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</a:pPr>
              <a:r>
                <a:rPr lang="it-IT" altLang="en-US" sz="1600" b="1" i="1">
                  <a:solidFill>
                    <a:srgbClr val="000099"/>
                  </a:solidFill>
                  <a:latin typeface="Arial" panose="020B0604020202020204" pitchFamily="34" charset="0"/>
                </a:rPr>
                <a:t>Multipath</a:t>
              </a:r>
            </a:p>
          </p:txBody>
        </p:sp>
      </p:grpSp>
      <p:sp>
        <p:nvSpPr>
          <p:cNvPr id="23573" name="Line 1134"/>
          <p:cNvSpPr>
            <a:spLocks noChangeShapeType="1"/>
          </p:cNvSpPr>
          <p:nvPr/>
        </p:nvSpPr>
        <p:spPr bwMode="auto">
          <a:xfrm>
            <a:off x="381000" y="3962400"/>
            <a:ext cx="1371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4" name="Arc 1135"/>
          <p:cNvSpPr>
            <a:spLocks/>
          </p:cNvSpPr>
          <p:nvPr/>
        </p:nvSpPr>
        <p:spPr bwMode="auto">
          <a:xfrm>
            <a:off x="0" y="3200400"/>
            <a:ext cx="914400" cy="1579563"/>
          </a:xfrm>
          <a:custGeom>
            <a:avLst/>
            <a:gdLst>
              <a:gd name="T0" fmla="*/ 2147483646 w 21600"/>
              <a:gd name="T1" fmla="*/ 0 h 37325"/>
              <a:gd name="T2" fmla="*/ 2147483646 w 21600"/>
              <a:gd name="T3" fmla="*/ 2147483646 h 37325"/>
              <a:gd name="T4" fmla="*/ 0 w 21600"/>
              <a:gd name="T5" fmla="*/ 2147483646 h 373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325" fill="none" extrusionOk="0">
                <a:moveTo>
                  <a:pt x="11752" y="-1"/>
                </a:moveTo>
                <a:cubicBezTo>
                  <a:pt x="17893" y="3982"/>
                  <a:pt x="21600" y="10803"/>
                  <a:pt x="21600" y="18123"/>
                </a:cubicBezTo>
                <a:cubicBezTo>
                  <a:pt x="21600" y="26210"/>
                  <a:pt x="17081" y="33620"/>
                  <a:pt x="9891" y="37324"/>
                </a:cubicBezTo>
              </a:path>
              <a:path w="21600" h="37325" stroke="0" extrusionOk="0">
                <a:moveTo>
                  <a:pt x="11752" y="-1"/>
                </a:moveTo>
                <a:cubicBezTo>
                  <a:pt x="17893" y="3982"/>
                  <a:pt x="21600" y="10803"/>
                  <a:pt x="21600" y="18123"/>
                </a:cubicBezTo>
                <a:cubicBezTo>
                  <a:pt x="21600" y="26210"/>
                  <a:pt x="17081" y="33620"/>
                  <a:pt x="9891" y="37324"/>
                </a:cubicBezTo>
                <a:lnTo>
                  <a:pt x="0" y="18123"/>
                </a:lnTo>
                <a:lnTo>
                  <a:pt x="11752" y="-1"/>
                </a:lnTo>
                <a:close/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75" name="Rectangle 1136"/>
          <p:cNvSpPr>
            <a:spLocks noChangeArrowheads="1"/>
          </p:cNvSpPr>
          <p:nvPr/>
        </p:nvSpPr>
        <p:spPr bwMode="auto">
          <a:xfrm>
            <a:off x="914400" y="3962400"/>
            <a:ext cx="45243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88" tIns="33338" rIns="65088" bIns="33338">
            <a:spAutoFit/>
          </a:bodyPr>
          <a:lstStyle>
            <a:lvl1pPr defTabSz="3937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3937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3937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3937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3937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700" b="1">
                <a:solidFill>
                  <a:srgbClr val="00206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373950" name="Rectangle 1214"/>
          <p:cNvSpPr>
            <a:spLocks noChangeArrowheads="1"/>
          </p:cNvSpPr>
          <p:nvPr/>
        </p:nvSpPr>
        <p:spPr bwMode="auto">
          <a:xfrm>
            <a:off x="209550" y="1030288"/>
            <a:ext cx="8724900" cy="1013098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marL="3175" indent="-3175"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81025"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en-GB" altLang="en-US" sz="2000" b="1" dirty="0">
                <a:solidFill>
                  <a:srgbClr val="000099"/>
                </a:solidFill>
                <a:latin typeface="+mj-lt"/>
              </a:rPr>
              <a:t>Multipath is the phenomenon for which the signal transmitted by the satellite is reflected by surfaces located </a:t>
            </a:r>
            <a:r>
              <a:rPr lang="en-GB" altLang="en-US" sz="2000" b="1" dirty="0" smtClean="0">
                <a:solidFill>
                  <a:srgbClr val="000099"/>
                </a:solidFill>
                <a:latin typeface="+mj-lt"/>
              </a:rPr>
              <a:t>close to the </a:t>
            </a:r>
            <a:r>
              <a:rPr lang="en-GB" altLang="en-US" sz="2000" b="1" dirty="0">
                <a:solidFill>
                  <a:srgbClr val="000099"/>
                </a:solidFill>
                <a:latin typeface="+mj-lt"/>
              </a:rPr>
              <a:t>antenna</a:t>
            </a:r>
            <a:endParaRPr lang="it-IT" altLang="en-US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23577" name="Picture 10" descr="C:\Users\swantje\Desktop\Neuer Ordner\2018_10_16\Satell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23">
            <a:off x="1731963" y="2212975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8" name="Freeform 1026"/>
          <p:cNvSpPr>
            <a:spLocks/>
          </p:cNvSpPr>
          <p:nvPr/>
        </p:nvSpPr>
        <p:spPr bwMode="auto">
          <a:xfrm flipH="1">
            <a:off x="2654300" y="5248275"/>
            <a:ext cx="774700" cy="371475"/>
          </a:xfrm>
          <a:custGeom>
            <a:avLst/>
            <a:gdLst>
              <a:gd name="T0" fmla="*/ 2147483646 w 2153"/>
              <a:gd name="T1" fmla="*/ 0 h 835"/>
              <a:gd name="T2" fmla="*/ 0 w 2153"/>
              <a:gd name="T3" fmla="*/ 2147483646 h 8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53" h="835">
                <a:moveTo>
                  <a:pt x="2153" y="0"/>
                </a:moveTo>
                <a:lnTo>
                  <a:pt x="0" y="835"/>
                </a:lnTo>
              </a:path>
            </a:pathLst>
          </a:custGeom>
          <a:noFill/>
          <a:ln w="317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cxnSp>
        <p:nvCxnSpPr>
          <p:cNvPr id="23579" name="Connettore 1 2"/>
          <p:cNvCxnSpPr>
            <a:cxnSpLocks noChangeShapeType="1"/>
          </p:cNvCxnSpPr>
          <p:nvPr/>
        </p:nvCxnSpPr>
        <p:spPr bwMode="auto">
          <a:xfrm>
            <a:off x="381000" y="2951163"/>
            <a:ext cx="0" cy="2270125"/>
          </a:xfrm>
          <a:prstGeom prst="line">
            <a:avLst/>
          </a:prstGeom>
          <a:noFill/>
          <a:ln w="76200" algn="ctr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580" name="Picture 10" descr="C:\Users\swantje\Desktop\Neuer Ordner\2018_10_16\Satell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23">
            <a:off x="4781550" y="3008313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1" name="Freeform 1026"/>
          <p:cNvSpPr>
            <a:spLocks/>
          </p:cNvSpPr>
          <p:nvPr/>
        </p:nvSpPr>
        <p:spPr bwMode="auto">
          <a:xfrm>
            <a:off x="3543300" y="3352800"/>
            <a:ext cx="1857375" cy="2419350"/>
          </a:xfrm>
          <a:custGeom>
            <a:avLst/>
            <a:gdLst>
              <a:gd name="T0" fmla="*/ 2147483646 w 2153"/>
              <a:gd name="T1" fmla="*/ 0 h 835"/>
              <a:gd name="T2" fmla="*/ 0 w 2153"/>
              <a:gd name="T3" fmla="*/ 2147483646 h 8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53" h="835">
                <a:moveTo>
                  <a:pt x="2153" y="0"/>
                </a:moveTo>
                <a:lnTo>
                  <a:pt x="0" y="835"/>
                </a:lnTo>
              </a:path>
            </a:pathLst>
          </a:custGeom>
          <a:noFill/>
          <a:ln w="317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2" name="Freeform 1026"/>
          <p:cNvSpPr>
            <a:spLocks/>
          </p:cNvSpPr>
          <p:nvPr/>
        </p:nvSpPr>
        <p:spPr bwMode="auto">
          <a:xfrm flipH="1">
            <a:off x="2581275" y="5307013"/>
            <a:ext cx="982663" cy="465137"/>
          </a:xfrm>
          <a:custGeom>
            <a:avLst/>
            <a:gdLst>
              <a:gd name="T0" fmla="*/ 2147483646 w 2153"/>
              <a:gd name="T1" fmla="*/ 0 h 835"/>
              <a:gd name="T2" fmla="*/ 0 w 2153"/>
              <a:gd name="T3" fmla="*/ 2147483646 h 8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53" h="835">
                <a:moveTo>
                  <a:pt x="2153" y="0"/>
                </a:moveTo>
                <a:lnTo>
                  <a:pt x="0" y="835"/>
                </a:lnTo>
              </a:path>
            </a:pathLst>
          </a:custGeom>
          <a:noFill/>
          <a:ln w="3175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583" name="Rectangle 1136"/>
          <p:cNvSpPr>
            <a:spLocks noChangeArrowheads="1"/>
          </p:cNvSpPr>
          <p:nvPr/>
        </p:nvSpPr>
        <p:spPr bwMode="auto">
          <a:xfrm>
            <a:off x="935038" y="3538538"/>
            <a:ext cx="4524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88" tIns="33338" rIns="65088" bIns="33338">
            <a:spAutoFit/>
          </a:bodyPr>
          <a:lstStyle>
            <a:lvl1pPr defTabSz="3937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3937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3937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3937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3937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700" b="1">
                <a:solidFill>
                  <a:srgbClr val="002060"/>
                </a:solidFill>
                <a:latin typeface="Arial" panose="020B0604020202020204" pitchFamily="34" charset="0"/>
              </a:rPr>
              <a:t>i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1026"/>
          <p:cNvSpPr>
            <a:spLocks/>
          </p:cNvSpPr>
          <p:nvPr/>
        </p:nvSpPr>
        <p:spPr bwMode="auto">
          <a:xfrm>
            <a:off x="2713038" y="3810000"/>
            <a:ext cx="3417887" cy="1325563"/>
          </a:xfrm>
          <a:custGeom>
            <a:avLst/>
            <a:gdLst>
              <a:gd name="T0" fmla="*/ 2147483646 w 2153"/>
              <a:gd name="T1" fmla="*/ 0 h 835"/>
              <a:gd name="T2" fmla="*/ 0 w 2153"/>
              <a:gd name="T3" fmla="*/ 2147483646 h 83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53" h="835">
                <a:moveTo>
                  <a:pt x="2153" y="0"/>
                </a:moveTo>
                <a:lnTo>
                  <a:pt x="0" y="835"/>
                </a:lnTo>
              </a:path>
            </a:pathLst>
          </a:custGeom>
          <a:noFill/>
          <a:ln w="3175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652463" y="6262688"/>
            <a:ext cx="19145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04" name="Rectangle 1028"/>
          <p:cNvSpPr>
            <a:spLocks noChangeArrowheads="1"/>
          </p:cNvSpPr>
          <p:nvPr/>
        </p:nvSpPr>
        <p:spPr bwMode="auto">
          <a:xfrm>
            <a:off x="3176588" y="6262688"/>
            <a:ext cx="279082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05" name="Freeform 1105"/>
          <p:cNvSpPr>
            <a:spLocks/>
          </p:cNvSpPr>
          <p:nvPr/>
        </p:nvSpPr>
        <p:spPr bwMode="auto">
          <a:xfrm>
            <a:off x="381000" y="5181600"/>
            <a:ext cx="5132388" cy="1058863"/>
          </a:xfrm>
          <a:custGeom>
            <a:avLst/>
            <a:gdLst>
              <a:gd name="T0" fmla="*/ 2147483646 w 3233"/>
              <a:gd name="T1" fmla="*/ 0 h 667"/>
              <a:gd name="T2" fmla="*/ 2147483646 w 3233"/>
              <a:gd name="T3" fmla="*/ 2147483646 h 667"/>
              <a:gd name="T4" fmla="*/ 2147483646 w 3233"/>
              <a:gd name="T5" fmla="*/ 2147483646 h 667"/>
              <a:gd name="T6" fmla="*/ 2147483646 w 3233"/>
              <a:gd name="T7" fmla="*/ 2147483646 h 667"/>
              <a:gd name="T8" fmla="*/ 2147483646 w 3233"/>
              <a:gd name="T9" fmla="*/ 2147483646 h 667"/>
              <a:gd name="T10" fmla="*/ 2147483646 w 3233"/>
              <a:gd name="T11" fmla="*/ 2147483646 h 667"/>
              <a:gd name="T12" fmla="*/ 2147483646 w 3233"/>
              <a:gd name="T13" fmla="*/ 2147483646 h 667"/>
              <a:gd name="T14" fmla="*/ 2147483646 w 3233"/>
              <a:gd name="T15" fmla="*/ 2147483646 h 667"/>
              <a:gd name="T16" fmla="*/ 2147483646 w 3233"/>
              <a:gd name="T17" fmla="*/ 2147483646 h 667"/>
              <a:gd name="T18" fmla="*/ 2147483646 w 3233"/>
              <a:gd name="T19" fmla="*/ 2147483646 h 667"/>
              <a:gd name="T20" fmla="*/ 2147483646 w 3233"/>
              <a:gd name="T21" fmla="*/ 2147483646 h 667"/>
              <a:gd name="T22" fmla="*/ 2147483646 w 3233"/>
              <a:gd name="T23" fmla="*/ 2147483646 h 667"/>
              <a:gd name="T24" fmla="*/ 2147483646 w 3233"/>
              <a:gd name="T25" fmla="*/ 2147483646 h 667"/>
              <a:gd name="T26" fmla="*/ 2147483646 w 3233"/>
              <a:gd name="T27" fmla="*/ 2147483646 h 667"/>
              <a:gd name="T28" fmla="*/ 2147483646 w 3233"/>
              <a:gd name="T29" fmla="*/ 2147483646 h 667"/>
              <a:gd name="T30" fmla="*/ 2147483646 w 3233"/>
              <a:gd name="T31" fmla="*/ 2147483646 h 667"/>
              <a:gd name="T32" fmla="*/ 2147483646 w 3233"/>
              <a:gd name="T33" fmla="*/ 2147483646 h 667"/>
              <a:gd name="T34" fmla="*/ 2147483646 w 3233"/>
              <a:gd name="T35" fmla="*/ 2147483646 h 667"/>
              <a:gd name="T36" fmla="*/ 2147483646 w 3233"/>
              <a:gd name="T37" fmla="*/ 2147483646 h 667"/>
              <a:gd name="T38" fmla="*/ 2147483646 w 3233"/>
              <a:gd name="T39" fmla="*/ 2147483646 h 667"/>
              <a:gd name="T40" fmla="*/ 2147483646 w 3233"/>
              <a:gd name="T41" fmla="*/ 2147483646 h 667"/>
              <a:gd name="T42" fmla="*/ 2147483646 w 3233"/>
              <a:gd name="T43" fmla="*/ 2147483646 h 667"/>
              <a:gd name="T44" fmla="*/ 2147483646 w 3233"/>
              <a:gd name="T45" fmla="*/ 2147483646 h 667"/>
              <a:gd name="T46" fmla="*/ 2147483646 w 3233"/>
              <a:gd name="T47" fmla="*/ 2147483646 h 667"/>
              <a:gd name="T48" fmla="*/ 2147483646 w 3233"/>
              <a:gd name="T49" fmla="*/ 2147483646 h 667"/>
              <a:gd name="T50" fmla="*/ 2147483646 w 3233"/>
              <a:gd name="T51" fmla="*/ 2147483646 h 667"/>
              <a:gd name="T52" fmla="*/ 2147483646 w 3233"/>
              <a:gd name="T53" fmla="*/ 2147483646 h 667"/>
              <a:gd name="T54" fmla="*/ 2147483646 w 3233"/>
              <a:gd name="T55" fmla="*/ 2147483646 h 667"/>
              <a:gd name="T56" fmla="*/ 2147483646 w 3233"/>
              <a:gd name="T57" fmla="*/ 2147483646 h 667"/>
              <a:gd name="T58" fmla="*/ 2147483646 w 3233"/>
              <a:gd name="T59" fmla="*/ 2147483646 h 667"/>
              <a:gd name="T60" fmla="*/ 2147483646 w 3233"/>
              <a:gd name="T61" fmla="*/ 2147483646 h 667"/>
              <a:gd name="T62" fmla="*/ 2147483646 w 3233"/>
              <a:gd name="T63" fmla="*/ 2147483646 h 667"/>
              <a:gd name="T64" fmla="*/ 2147483646 w 3233"/>
              <a:gd name="T65" fmla="*/ 2147483646 h 667"/>
              <a:gd name="T66" fmla="*/ 2147483646 w 3233"/>
              <a:gd name="T67" fmla="*/ 2147483646 h 667"/>
              <a:gd name="T68" fmla="*/ 2147483646 w 3233"/>
              <a:gd name="T69" fmla="*/ 2147483646 h 667"/>
              <a:gd name="T70" fmla="*/ 2147483646 w 3233"/>
              <a:gd name="T71" fmla="*/ 2147483646 h 667"/>
              <a:gd name="T72" fmla="*/ 2147483646 w 3233"/>
              <a:gd name="T73" fmla="*/ 2147483646 h 667"/>
              <a:gd name="T74" fmla="*/ 2147483646 w 3233"/>
              <a:gd name="T75" fmla="*/ 2147483646 h 667"/>
              <a:gd name="T76" fmla="*/ 2147483646 w 3233"/>
              <a:gd name="T77" fmla="*/ 2147483646 h 667"/>
              <a:gd name="T78" fmla="*/ 2147483646 w 3233"/>
              <a:gd name="T79" fmla="*/ 2147483646 h 667"/>
              <a:gd name="T80" fmla="*/ 2147483646 w 3233"/>
              <a:gd name="T81" fmla="*/ 2147483646 h 667"/>
              <a:gd name="T82" fmla="*/ 2147483646 w 3233"/>
              <a:gd name="T83" fmla="*/ 2147483646 h 667"/>
              <a:gd name="T84" fmla="*/ 2147483646 w 3233"/>
              <a:gd name="T85" fmla="*/ 2147483646 h 667"/>
              <a:gd name="T86" fmla="*/ 2147483646 w 3233"/>
              <a:gd name="T87" fmla="*/ 2147483646 h 667"/>
              <a:gd name="T88" fmla="*/ 2147483646 w 3233"/>
              <a:gd name="T89" fmla="*/ 2147483646 h 667"/>
              <a:gd name="T90" fmla="*/ 2147483646 w 3233"/>
              <a:gd name="T91" fmla="*/ 2147483646 h 667"/>
              <a:gd name="T92" fmla="*/ 2147483646 w 3233"/>
              <a:gd name="T93" fmla="*/ 2147483646 h 667"/>
              <a:gd name="T94" fmla="*/ 2147483646 w 3233"/>
              <a:gd name="T95" fmla="*/ 2147483646 h 667"/>
              <a:gd name="T96" fmla="*/ 2147483646 w 3233"/>
              <a:gd name="T97" fmla="*/ 2147483646 h 667"/>
              <a:gd name="T98" fmla="*/ 2147483646 w 3233"/>
              <a:gd name="T99" fmla="*/ 2147483646 h 667"/>
              <a:gd name="T100" fmla="*/ 2147483646 w 3233"/>
              <a:gd name="T101" fmla="*/ 2147483646 h 667"/>
              <a:gd name="T102" fmla="*/ 2147483646 w 3233"/>
              <a:gd name="T103" fmla="*/ 2147483646 h 667"/>
              <a:gd name="T104" fmla="*/ 2147483646 w 3233"/>
              <a:gd name="T105" fmla="*/ 2147483646 h 667"/>
              <a:gd name="T106" fmla="*/ 2147483646 w 3233"/>
              <a:gd name="T107" fmla="*/ 2147483646 h 667"/>
              <a:gd name="T108" fmla="*/ 2147483646 w 3233"/>
              <a:gd name="T109" fmla="*/ 2147483646 h 667"/>
              <a:gd name="T110" fmla="*/ 0 w 3233"/>
              <a:gd name="T111" fmla="*/ 2147483646 h 667"/>
              <a:gd name="T112" fmla="*/ 0 w 3233"/>
              <a:gd name="T113" fmla="*/ 2147483646 h 667"/>
              <a:gd name="T114" fmla="*/ 2147483646 w 3233"/>
              <a:gd name="T115" fmla="*/ 2147483646 h 667"/>
              <a:gd name="T116" fmla="*/ 2147483646 w 3233"/>
              <a:gd name="T117" fmla="*/ 2147483646 h 667"/>
              <a:gd name="T118" fmla="*/ 2147483646 w 3233"/>
              <a:gd name="T119" fmla="*/ 0 h 667"/>
              <a:gd name="T120" fmla="*/ 2147483646 w 3233"/>
              <a:gd name="T121" fmla="*/ 2147483646 h 667"/>
              <a:gd name="T122" fmla="*/ 2147483646 w 3233"/>
              <a:gd name="T123" fmla="*/ 0 h 66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33" h="667">
                <a:moveTo>
                  <a:pt x="1645" y="0"/>
                </a:moveTo>
                <a:lnTo>
                  <a:pt x="1616" y="36"/>
                </a:lnTo>
                <a:lnTo>
                  <a:pt x="1578" y="72"/>
                </a:lnTo>
                <a:lnTo>
                  <a:pt x="1549" y="81"/>
                </a:lnTo>
                <a:lnTo>
                  <a:pt x="1527" y="99"/>
                </a:lnTo>
                <a:lnTo>
                  <a:pt x="1489" y="117"/>
                </a:lnTo>
                <a:lnTo>
                  <a:pt x="1460" y="135"/>
                </a:lnTo>
                <a:lnTo>
                  <a:pt x="1430" y="162"/>
                </a:lnTo>
                <a:lnTo>
                  <a:pt x="1401" y="180"/>
                </a:lnTo>
                <a:lnTo>
                  <a:pt x="1349" y="207"/>
                </a:lnTo>
                <a:lnTo>
                  <a:pt x="1319" y="216"/>
                </a:lnTo>
                <a:lnTo>
                  <a:pt x="1297" y="216"/>
                </a:lnTo>
                <a:lnTo>
                  <a:pt x="1267" y="234"/>
                </a:lnTo>
                <a:lnTo>
                  <a:pt x="1245" y="234"/>
                </a:lnTo>
                <a:lnTo>
                  <a:pt x="1223" y="252"/>
                </a:lnTo>
                <a:lnTo>
                  <a:pt x="1193" y="252"/>
                </a:lnTo>
                <a:lnTo>
                  <a:pt x="1141" y="261"/>
                </a:lnTo>
                <a:lnTo>
                  <a:pt x="1104" y="279"/>
                </a:lnTo>
                <a:lnTo>
                  <a:pt x="1074" y="288"/>
                </a:lnTo>
                <a:lnTo>
                  <a:pt x="1045" y="288"/>
                </a:lnTo>
                <a:lnTo>
                  <a:pt x="1022" y="297"/>
                </a:lnTo>
                <a:lnTo>
                  <a:pt x="1000" y="297"/>
                </a:lnTo>
                <a:lnTo>
                  <a:pt x="978" y="306"/>
                </a:lnTo>
                <a:lnTo>
                  <a:pt x="948" y="306"/>
                </a:lnTo>
                <a:lnTo>
                  <a:pt x="896" y="315"/>
                </a:lnTo>
                <a:lnTo>
                  <a:pt x="867" y="315"/>
                </a:lnTo>
                <a:lnTo>
                  <a:pt x="785" y="315"/>
                </a:lnTo>
                <a:lnTo>
                  <a:pt x="763" y="324"/>
                </a:lnTo>
                <a:lnTo>
                  <a:pt x="733" y="333"/>
                </a:lnTo>
                <a:lnTo>
                  <a:pt x="696" y="351"/>
                </a:lnTo>
                <a:lnTo>
                  <a:pt x="667" y="351"/>
                </a:lnTo>
                <a:lnTo>
                  <a:pt x="644" y="378"/>
                </a:lnTo>
                <a:lnTo>
                  <a:pt x="622" y="405"/>
                </a:lnTo>
                <a:lnTo>
                  <a:pt x="600" y="423"/>
                </a:lnTo>
                <a:lnTo>
                  <a:pt x="563" y="432"/>
                </a:lnTo>
                <a:lnTo>
                  <a:pt x="541" y="441"/>
                </a:lnTo>
                <a:lnTo>
                  <a:pt x="504" y="450"/>
                </a:lnTo>
                <a:lnTo>
                  <a:pt x="474" y="450"/>
                </a:lnTo>
                <a:lnTo>
                  <a:pt x="444" y="459"/>
                </a:lnTo>
                <a:lnTo>
                  <a:pt x="422" y="477"/>
                </a:lnTo>
                <a:lnTo>
                  <a:pt x="392" y="477"/>
                </a:lnTo>
                <a:lnTo>
                  <a:pt x="363" y="486"/>
                </a:lnTo>
                <a:lnTo>
                  <a:pt x="333" y="504"/>
                </a:lnTo>
                <a:lnTo>
                  <a:pt x="311" y="513"/>
                </a:lnTo>
                <a:lnTo>
                  <a:pt x="281" y="531"/>
                </a:lnTo>
                <a:lnTo>
                  <a:pt x="259" y="531"/>
                </a:lnTo>
                <a:lnTo>
                  <a:pt x="229" y="549"/>
                </a:lnTo>
                <a:lnTo>
                  <a:pt x="207" y="549"/>
                </a:lnTo>
                <a:lnTo>
                  <a:pt x="177" y="549"/>
                </a:lnTo>
                <a:lnTo>
                  <a:pt x="155" y="558"/>
                </a:lnTo>
                <a:lnTo>
                  <a:pt x="133" y="567"/>
                </a:lnTo>
                <a:lnTo>
                  <a:pt x="96" y="585"/>
                </a:lnTo>
                <a:lnTo>
                  <a:pt x="66" y="594"/>
                </a:lnTo>
                <a:lnTo>
                  <a:pt x="44" y="612"/>
                </a:lnTo>
                <a:lnTo>
                  <a:pt x="22" y="630"/>
                </a:lnTo>
                <a:lnTo>
                  <a:pt x="0" y="639"/>
                </a:lnTo>
                <a:lnTo>
                  <a:pt x="0" y="666"/>
                </a:lnTo>
                <a:lnTo>
                  <a:pt x="3232" y="666"/>
                </a:lnTo>
                <a:lnTo>
                  <a:pt x="2653" y="189"/>
                </a:lnTo>
                <a:lnTo>
                  <a:pt x="2001" y="0"/>
                </a:lnTo>
                <a:lnTo>
                  <a:pt x="1616" y="9"/>
                </a:lnTo>
                <a:lnTo>
                  <a:pt x="1645" y="0"/>
                </a:lnTo>
              </a:path>
            </a:pathLst>
          </a:custGeom>
          <a:gradFill rotWithShape="0">
            <a:gsLst>
              <a:gs pos="0">
                <a:srgbClr val="66FF33"/>
              </a:gs>
              <a:gs pos="100000">
                <a:srgbClr val="47B224"/>
              </a:gs>
            </a:gsLst>
            <a:lin ang="540000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6" name="Freeform 1106"/>
          <p:cNvSpPr>
            <a:spLocks/>
          </p:cNvSpPr>
          <p:nvPr/>
        </p:nvSpPr>
        <p:spPr bwMode="auto">
          <a:xfrm>
            <a:off x="5211763" y="4297363"/>
            <a:ext cx="3187700" cy="1658937"/>
          </a:xfrm>
          <a:custGeom>
            <a:avLst/>
            <a:gdLst>
              <a:gd name="T0" fmla="*/ 2147483646 w 2008"/>
              <a:gd name="T1" fmla="*/ 0 h 1045"/>
              <a:gd name="T2" fmla="*/ 2147483646 w 2008"/>
              <a:gd name="T3" fmla="*/ 0 h 1045"/>
              <a:gd name="T4" fmla="*/ 2147483646 w 2008"/>
              <a:gd name="T5" fmla="*/ 0 h 1045"/>
              <a:gd name="T6" fmla="*/ 2147483646 w 2008"/>
              <a:gd name="T7" fmla="*/ 0 h 1045"/>
              <a:gd name="T8" fmla="*/ 2147483646 w 2008"/>
              <a:gd name="T9" fmla="*/ 2147483646 h 1045"/>
              <a:gd name="T10" fmla="*/ 2147483646 w 2008"/>
              <a:gd name="T11" fmla="*/ 2147483646 h 1045"/>
              <a:gd name="T12" fmla="*/ 2147483646 w 2008"/>
              <a:gd name="T13" fmla="*/ 2147483646 h 1045"/>
              <a:gd name="T14" fmla="*/ 2147483646 w 2008"/>
              <a:gd name="T15" fmla="*/ 2147483646 h 1045"/>
              <a:gd name="T16" fmla="*/ 2147483646 w 2008"/>
              <a:gd name="T17" fmla="*/ 2147483646 h 1045"/>
              <a:gd name="T18" fmla="*/ 2147483646 w 2008"/>
              <a:gd name="T19" fmla="*/ 2147483646 h 1045"/>
              <a:gd name="T20" fmla="*/ 2147483646 w 2008"/>
              <a:gd name="T21" fmla="*/ 2147483646 h 1045"/>
              <a:gd name="T22" fmla="*/ 2147483646 w 2008"/>
              <a:gd name="T23" fmla="*/ 2147483646 h 1045"/>
              <a:gd name="T24" fmla="*/ 2147483646 w 2008"/>
              <a:gd name="T25" fmla="*/ 2147483646 h 1045"/>
              <a:gd name="T26" fmla="*/ 2147483646 w 2008"/>
              <a:gd name="T27" fmla="*/ 2147483646 h 1045"/>
              <a:gd name="T28" fmla="*/ 2147483646 w 2008"/>
              <a:gd name="T29" fmla="*/ 2147483646 h 1045"/>
              <a:gd name="T30" fmla="*/ 2147483646 w 2008"/>
              <a:gd name="T31" fmla="*/ 2147483646 h 1045"/>
              <a:gd name="T32" fmla="*/ 2147483646 w 2008"/>
              <a:gd name="T33" fmla="*/ 2147483646 h 1045"/>
              <a:gd name="T34" fmla="*/ 2147483646 w 2008"/>
              <a:gd name="T35" fmla="*/ 2147483646 h 1045"/>
              <a:gd name="T36" fmla="*/ 2147483646 w 2008"/>
              <a:gd name="T37" fmla="*/ 2147483646 h 1045"/>
              <a:gd name="T38" fmla="*/ 2147483646 w 2008"/>
              <a:gd name="T39" fmla="*/ 2147483646 h 1045"/>
              <a:gd name="T40" fmla="*/ 2147483646 w 2008"/>
              <a:gd name="T41" fmla="*/ 2147483646 h 1045"/>
              <a:gd name="T42" fmla="*/ 2147483646 w 2008"/>
              <a:gd name="T43" fmla="*/ 2147483646 h 1045"/>
              <a:gd name="T44" fmla="*/ 2147483646 w 2008"/>
              <a:gd name="T45" fmla="*/ 2147483646 h 1045"/>
              <a:gd name="T46" fmla="*/ 2147483646 w 2008"/>
              <a:gd name="T47" fmla="*/ 2147483646 h 1045"/>
              <a:gd name="T48" fmla="*/ 2147483646 w 2008"/>
              <a:gd name="T49" fmla="*/ 2147483646 h 1045"/>
              <a:gd name="T50" fmla="*/ 2147483646 w 2008"/>
              <a:gd name="T51" fmla="*/ 2147483646 h 1045"/>
              <a:gd name="T52" fmla="*/ 2147483646 w 2008"/>
              <a:gd name="T53" fmla="*/ 2147483646 h 1045"/>
              <a:gd name="T54" fmla="*/ 2147483646 w 2008"/>
              <a:gd name="T55" fmla="*/ 2147483646 h 1045"/>
              <a:gd name="T56" fmla="*/ 2147483646 w 2008"/>
              <a:gd name="T57" fmla="*/ 2147483646 h 1045"/>
              <a:gd name="T58" fmla="*/ 0 w 2008"/>
              <a:gd name="T59" fmla="*/ 2147483646 h 1045"/>
              <a:gd name="T60" fmla="*/ 2147483646 w 2008"/>
              <a:gd name="T61" fmla="*/ 2147483646 h 1045"/>
              <a:gd name="T62" fmla="*/ 2147483646 w 2008"/>
              <a:gd name="T63" fmla="*/ 2147483646 h 1045"/>
              <a:gd name="T64" fmla="*/ 2147483646 w 2008"/>
              <a:gd name="T65" fmla="*/ 2147483646 h 1045"/>
              <a:gd name="T66" fmla="*/ 2147483646 w 2008"/>
              <a:gd name="T67" fmla="*/ 2147483646 h 1045"/>
              <a:gd name="T68" fmla="*/ 2147483646 w 2008"/>
              <a:gd name="T69" fmla="*/ 2147483646 h 1045"/>
              <a:gd name="T70" fmla="*/ 2147483646 w 2008"/>
              <a:gd name="T71" fmla="*/ 2147483646 h 1045"/>
              <a:gd name="T72" fmla="*/ 2147483646 w 2008"/>
              <a:gd name="T73" fmla="*/ 2147483646 h 1045"/>
              <a:gd name="T74" fmla="*/ 2147483646 w 2008"/>
              <a:gd name="T75" fmla="*/ 2147483646 h 1045"/>
              <a:gd name="T76" fmla="*/ 2147483646 w 2008"/>
              <a:gd name="T77" fmla="*/ 2147483646 h 1045"/>
              <a:gd name="T78" fmla="*/ 2147483646 w 2008"/>
              <a:gd name="T79" fmla="*/ 2147483646 h 1045"/>
              <a:gd name="T80" fmla="*/ 2147483646 w 2008"/>
              <a:gd name="T81" fmla="*/ 2147483646 h 1045"/>
              <a:gd name="T82" fmla="*/ 2147483646 w 2008"/>
              <a:gd name="T83" fmla="*/ 2147483646 h 1045"/>
              <a:gd name="T84" fmla="*/ 2147483646 w 2008"/>
              <a:gd name="T85" fmla="*/ 2147483646 h 1045"/>
              <a:gd name="T86" fmla="*/ 2147483646 w 2008"/>
              <a:gd name="T87" fmla="*/ 2147483646 h 1045"/>
              <a:gd name="T88" fmla="*/ 2147483646 w 2008"/>
              <a:gd name="T89" fmla="*/ 2147483646 h 1045"/>
              <a:gd name="T90" fmla="*/ 2147483646 w 2008"/>
              <a:gd name="T91" fmla="*/ 2147483646 h 1045"/>
              <a:gd name="T92" fmla="*/ 2147483646 w 2008"/>
              <a:gd name="T93" fmla="*/ 2147483646 h 1045"/>
              <a:gd name="T94" fmla="*/ 2147483646 w 2008"/>
              <a:gd name="T95" fmla="*/ 2147483646 h 1045"/>
              <a:gd name="T96" fmla="*/ 2147483646 w 2008"/>
              <a:gd name="T97" fmla="*/ 2147483646 h 1045"/>
              <a:gd name="T98" fmla="*/ 2147483646 w 2008"/>
              <a:gd name="T99" fmla="*/ 2147483646 h 1045"/>
              <a:gd name="T100" fmla="*/ 2147483646 w 2008"/>
              <a:gd name="T101" fmla="*/ 2147483646 h 1045"/>
              <a:gd name="T102" fmla="*/ 2147483646 w 2008"/>
              <a:gd name="T103" fmla="*/ 2147483646 h 1045"/>
              <a:gd name="T104" fmla="*/ 2147483646 w 2008"/>
              <a:gd name="T105" fmla="*/ 2147483646 h 1045"/>
              <a:gd name="T106" fmla="*/ 2147483646 w 2008"/>
              <a:gd name="T107" fmla="*/ 2147483646 h 1045"/>
              <a:gd name="T108" fmla="*/ 2147483646 w 2008"/>
              <a:gd name="T109" fmla="*/ 2147483646 h 1045"/>
              <a:gd name="T110" fmla="*/ 2147483646 w 2008"/>
              <a:gd name="T111" fmla="*/ 2147483646 h 1045"/>
              <a:gd name="T112" fmla="*/ 2147483646 w 2008"/>
              <a:gd name="T113" fmla="*/ 2147483646 h 1045"/>
              <a:gd name="T114" fmla="*/ 2147483646 w 2008"/>
              <a:gd name="T115" fmla="*/ 2147483646 h 1045"/>
              <a:gd name="T116" fmla="*/ 2147483646 w 2008"/>
              <a:gd name="T117" fmla="*/ 2147483646 h 1045"/>
              <a:gd name="T118" fmla="*/ 2147483646 w 2008"/>
              <a:gd name="T119" fmla="*/ 2147483646 h 1045"/>
              <a:gd name="T120" fmla="*/ 2147483646 w 2008"/>
              <a:gd name="T121" fmla="*/ 2147483646 h 1045"/>
              <a:gd name="T122" fmla="*/ 2147483646 w 2008"/>
              <a:gd name="T123" fmla="*/ 2147483646 h 1045"/>
              <a:gd name="T124" fmla="*/ 2147483646 w 2008"/>
              <a:gd name="T125" fmla="*/ 2147483646 h 10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008" h="1045">
                <a:moveTo>
                  <a:pt x="2007" y="8"/>
                </a:moveTo>
                <a:lnTo>
                  <a:pt x="2001" y="0"/>
                </a:lnTo>
                <a:lnTo>
                  <a:pt x="1971" y="0"/>
                </a:lnTo>
                <a:lnTo>
                  <a:pt x="1941" y="0"/>
                </a:lnTo>
                <a:lnTo>
                  <a:pt x="1917" y="0"/>
                </a:lnTo>
                <a:lnTo>
                  <a:pt x="1881" y="0"/>
                </a:lnTo>
                <a:lnTo>
                  <a:pt x="1857" y="0"/>
                </a:lnTo>
                <a:lnTo>
                  <a:pt x="1833" y="0"/>
                </a:lnTo>
                <a:lnTo>
                  <a:pt x="1809" y="0"/>
                </a:lnTo>
                <a:lnTo>
                  <a:pt x="1791" y="0"/>
                </a:lnTo>
                <a:lnTo>
                  <a:pt x="1767" y="0"/>
                </a:lnTo>
                <a:lnTo>
                  <a:pt x="1743" y="0"/>
                </a:lnTo>
                <a:lnTo>
                  <a:pt x="1719" y="4"/>
                </a:lnTo>
                <a:lnTo>
                  <a:pt x="1695" y="8"/>
                </a:lnTo>
                <a:lnTo>
                  <a:pt x="1677" y="13"/>
                </a:lnTo>
                <a:lnTo>
                  <a:pt x="1653" y="22"/>
                </a:lnTo>
                <a:lnTo>
                  <a:pt x="1629" y="30"/>
                </a:lnTo>
                <a:lnTo>
                  <a:pt x="1605" y="44"/>
                </a:lnTo>
                <a:lnTo>
                  <a:pt x="1581" y="57"/>
                </a:lnTo>
                <a:lnTo>
                  <a:pt x="1557" y="66"/>
                </a:lnTo>
                <a:lnTo>
                  <a:pt x="1533" y="84"/>
                </a:lnTo>
                <a:lnTo>
                  <a:pt x="1515" y="97"/>
                </a:lnTo>
                <a:lnTo>
                  <a:pt x="1497" y="110"/>
                </a:lnTo>
                <a:lnTo>
                  <a:pt x="1473" y="128"/>
                </a:lnTo>
                <a:lnTo>
                  <a:pt x="1455" y="137"/>
                </a:lnTo>
                <a:lnTo>
                  <a:pt x="1437" y="145"/>
                </a:lnTo>
                <a:lnTo>
                  <a:pt x="1419" y="154"/>
                </a:lnTo>
                <a:lnTo>
                  <a:pt x="1389" y="172"/>
                </a:lnTo>
                <a:lnTo>
                  <a:pt x="1365" y="181"/>
                </a:lnTo>
                <a:lnTo>
                  <a:pt x="1347" y="194"/>
                </a:lnTo>
                <a:lnTo>
                  <a:pt x="1324" y="207"/>
                </a:lnTo>
                <a:lnTo>
                  <a:pt x="1294" y="221"/>
                </a:lnTo>
                <a:lnTo>
                  <a:pt x="1270" y="230"/>
                </a:lnTo>
                <a:lnTo>
                  <a:pt x="1246" y="238"/>
                </a:lnTo>
                <a:lnTo>
                  <a:pt x="1216" y="243"/>
                </a:lnTo>
                <a:lnTo>
                  <a:pt x="1192" y="252"/>
                </a:lnTo>
                <a:lnTo>
                  <a:pt x="1168" y="256"/>
                </a:lnTo>
                <a:lnTo>
                  <a:pt x="1150" y="261"/>
                </a:lnTo>
                <a:lnTo>
                  <a:pt x="1132" y="261"/>
                </a:lnTo>
                <a:lnTo>
                  <a:pt x="1102" y="269"/>
                </a:lnTo>
                <a:lnTo>
                  <a:pt x="1078" y="274"/>
                </a:lnTo>
                <a:lnTo>
                  <a:pt x="1054" y="278"/>
                </a:lnTo>
                <a:lnTo>
                  <a:pt x="1036" y="278"/>
                </a:lnTo>
                <a:lnTo>
                  <a:pt x="1018" y="283"/>
                </a:lnTo>
                <a:lnTo>
                  <a:pt x="988" y="291"/>
                </a:lnTo>
                <a:lnTo>
                  <a:pt x="970" y="296"/>
                </a:lnTo>
                <a:lnTo>
                  <a:pt x="952" y="300"/>
                </a:lnTo>
                <a:lnTo>
                  <a:pt x="928" y="305"/>
                </a:lnTo>
                <a:lnTo>
                  <a:pt x="910" y="309"/>
                </a:lnTo>
                <a:lnTo>
                  <a:pt x="892" y="314"/>
                </a:lnTo>
                <a:lnTo>
                  <a:pt x="862" y="314"/>
                </a:lnTo>
                <a:lnTo>
                  <a:pt x="832" y="314"/>
                </a:lnTo>
                <a:lnTo>
                  <a:pt x="790" y="314"/>
                </a:lnTo>
                <a:lnTo>
                  <a:pt x="772" y="314"/>
                </a:lnTo>
                <a:lnTo>
                  <a:pt x="742" y="314"/>
                </a:lnTo>
                <a:lnTo>
                  <a:pt x="718" y="314"/>
                </a:lnTo>
                <a:lnTo>
                  <a:pt x="694" y="314"/>
                </a:lnTo>
                <a:lnTo>
                  <a:pt x="676" y="314"/>
                </a:lnTo>
                <a:lnTo>
                  <a:pt x="653" y="318"/>
                </a:lnTo>
                <a:lnTo>
                  <a:pt x="623" y="322"/>
                </a:lnTo>
                <a:lnTo>
                  <a:pt x="599" y="322"/>
                </a:lnTo>
                <a:lnTo>
                  <a:pt x="581" y="327"/>
                </a:lnTo>
                <a:lnTo>
                  <a:pt x="563" y="331"/>
                </a:lnTo>
                <a:lnTo>
                  <a:pt x="539" y="336"/>
                </a:lnTo>
                <a:lnTo>
                  <a:pt x="509" y="345"/>
                </a:lnTo>
                <a:lnTo>
                  <a:pt x="491" y="349"/>
                </a:lnTo>
                <a:lnTo>
                  <a:pt x="473" y="349"/>
                </a:lnTo>
                <a:lnTo>
                  <a:pt x="449" y="353"/>
                </a:lnTo>
                <a:lnTo>
                  <a:pt x="431" y="358"/>
                </a:lnTo>
                <a:lnTo>
                  <a:pt x="413" y="358"/>
                </a:lnTo>
                <a:lnTo>
                  <a:pt x="395" y="358"/>
                </a:lnTo>
                <a:lnTo>
                  <a:pt x="371" y="358"/>
                </a:lnTo>
                <a:lnTo>
                  <a:pt x="347" y="358"/>
                </a:lnTo>
                <a:lnTo>
                  <a:pt x="323" y="358"/>
                </a:lnTo>
                <a:lnTo>
                  <a:pt x="299" y="358"/>
                </a:lnTo>
                <a:lnTo>
                  <a:pt x="281" y="358"/>
                </a:lnTo>
                <a:lnTo>
                  <a:pt x="263" y="358"/>
                </a:lnTo>
                <a:lnTo>
                  <a:pt x="245" y="358"/>
                </a:lnTo>
                <a:lnTo>
                  <a:pt x="221" y="358"/>
                </a:lnTo>
                <a:lnTo>
                  <a:pt x="203" y="358"/>
                </a:lnTo>
                <a:lnTo>
                  <a:pt x="185" y="362"/>
                </a:lnTo>
                <a:lnTo>
                  <a:pt x="167" y="367"/>
                </a:lnTo>
                <a:lnTo>
                  <a:pt x="143" y="380"/>
                </a:lnTo>
                <a:lnTo>
                  <a:pt x="125" y="389"/>
                </a:lnTo>
                <a:lnTo>
                  <a:pt x="101" y="398"/>
                </a:lnTo>
                <a:lnTo>
                  <a:pt x="77" y="406"/>
                </a:lnTo>
                <a:lnTo>
                  <a:pt x="47" y="420"/>
                </a:lnTo>
                <a:lnTo>
                  <a:pt x="29" y="429"/>
                </a:lnTo>
                <a:lnTo>
                  <a:pt x="5" y="437"/>
                </a:lnTo>
                <a:lnTo>
                  <a:pt x="0" y="451"/>
                </a:lnTo>
                <a:lnTo>
                  <a:pt x="5" y="464"/>
                </a:lnTo>
                <a:lnTo>
                  <a:pt x="35" y="473"/>
                </a:lnTo>
                <a:lnTo>
                  <a:pt x="53" y="473"/>
                </a:lnTo>
                <a:lnTo>
                  <a:pt x="71" y="473"/>
                </a:lnTo>
                <a:lnTo>
                  <a:pt x="107" y="473"/>
                </a:lnTo>
                <a:lnTo>
                  <a:pt x="143" y="473"/>
                </a:lnTo>
                <a:lnTo>
                  <a:pt x="161" y="473"/>
                </a:lnTo>
                <a:lnTo>
                  <a:pt x="185" y="473"/>
                </a:lnTo>
                <a:lnTo>
                  <a:pt x="209" y="473"/>
                </a:lnTo>
                <a:lnTo>
                  <a:pt x="239" y="473"/>
                </a:lnTo>
                <a:lnTo>
                  <a:pt x="275" y="473"/>
                </a:lnTo>
                <a:lnTo>
                  <a:pt x="311" y="473"/>
                </a:lnTo>
                <a:lnTo>
                  <a:pt x="341" y="473"/>
                </a:lnTo>
                <a:lnTo>
                  <a:pt x="359" y="473"/>
                </a:lnTo>
                <a:lnTo>
                  <a:pt x="377" y="473"/>
                </a:lnTo>
                <a:lnTo>
                  <a:pt x="407" y="473"/>
                </a:lnTo>
                <a:lnTo>
                  <a:pt x="431" y="473"/>
                </a:lnTo>
                <a:lnTo>
                  <a:pt x="449" y="473"/>
                </a:lnTo>
                <a:lnTo>
                  <a:pt x="491" y="473"/>
                </a:lnTo>
                <a:lnTo>
                  <a:pt x="521" y="473"/>
                </a:lnTo>
                <a:lnTo>
                  <a:pt x="539" y="473"/>
                </a:lnTo>
                <a:lnTo>
                  <a:pt x="557" y="486"/>
                </a:lnTo>
                <a:lnTo>
                  <a:pt x="563" y="499"/>
                </a:lnTo>
                <a:lnTo>
                  <a:pt x="563" y="517"/>
                </a:lnTo>
                <a:lnTo>
                  <a:pt x="551" y="535"/>
                </a:lnTo>
                <a:lnTo>
                  <a:pt x="539" y="548"/>
                </a:lnTo>
                <a:lnTo>
                  <a:pt x="539" y="561"/>
                </a:lnTo>
                <a:lnTo>
                  <a:pt x="545" y="575"/>
                </a:lnTo>
                <a:lnTo>
                  <a:pt x="569" y="588"/>
                </a:lnTo>
                <a:lnTo>
                  <a:pt x="587" y="592"/>
                </a:lnTo>
                <a:lnTo>
                  <a:pt x="605" y="597"/>
                </a:lnTo>
                <a:lnTo>
                  <a:pt x="641" y="597"/>
                </a:lnTo>
                <a:lnTo>
                  <a:pt x="682" y="597"/>
                </a:lnTo>
                <a:lnTo>
                  <a:pt x="712" y="597"/>
                </a:lnTo>
                <a:lnTo>
                  <a:pt x="736" y="597"/>
                </a:lnTo>
                <a:lnTo>
                  <a:pt x="772" y="597"/>
                </a:lnTo>
                <a:lnTo>
                  <a:pt x="868" y="592"/>
                </a:lnTo>
                <a:lnTo>
                  <a:pt x="910" y="592"/>
                </a:lnTo>
                <a:lnTo>
                  <a:pt x="922" y="614"/>
                </a:lnTo>
                <a:lnTo>
                  <a:pt x="922" y="632"/>
                </a:lnTo>
                <a:lnTo>
                  <a:pt x="916" y="650"/>
                </a:lnTo>
                <a:lnTo>
                  <a:pt x="916" y="667"/>
                </a:lnTo>
                <a:lnTo>
                  <a:pt x="922" y="681"/>
                </a:lnTo>
                <a:lnTo>
                  <a:pt x="958" y="694"/>
                </a:lnTo>
                <a:lnTo>
                  <a:pt x="1000" y="703"/>
                </a:lnTo>
                <a:lnTo>
                  <a:pt x="1096" y="712"/>
                </a:lnTo>
                <a:lnTo>
                  <a:pt x="1132" y="712"/>
                </a:lnTo>
                <a:lnTo>
                  <a:pt x="1156" y="712"/>
                </a:lnTo>
                <a:lnTo>
                  <a:pt x="1186" y="712"/>
                </a:lnTo>
                <a:lnTo>
                  <a:pt x="1210" y="712"/>
                </a:lnTo>
                <a:lnTo>
                  <a:pt x="1246" y="712"/>
                </a:lnTo>
                <a:lnTo>
                  <a:pt x="1264" y="712"/>
                </a:lnTo>
                <a:lnTo>
                  <a:pt x="1282" y="712"/>
                </a:lnTo>
                <a:lnTo>
                  <a:pt x="1306" y="721"/>
                </a:lnTo>
                <a:lnTo>
                  <a:pt x="1341" y="725"/>
                </a:lnTo>
                <a:lnTo>
                  <a:pt x="1359" y="729"/>
                </a:lnTo>
                <a:lnTo>
                  <a:pt x="1377" y="738"/>
                </a:lnTo>
                <a:lnTo>
                  <a:pt x="1383" y="756"/>
                </a:lnTo>
                <a:lnTo>
                  <a:pt x="1383" y="774"/>
                </a:lnTo>
                <a:lnTo>
                  <a:pt x="1383" y="791"/>
                </a:lnTo>
                <a:lnTo>
                  <a:pt x="1383" y="805"/>
                </a:lnTo>
                <a:lnTo>
                  <a:pt x="1383" y="818"/>
                </a:lnTo>
                <a:lnTo>
                  <a:pt x="1389" y="836"/>
                </a:lnTo>
                <a:lnTo>
                  <a:pt x="1407" y="844"/>
                </a:lnTo>
                <a:lnTo>
                  <a:pt x="1407" y="862"/>
                </a:lnTo>
                <a:lnTo>
                  <a:pt x="1401" y="884"/>
                </a:lnTo>
                <a:lnTo>
                  <a:pt x="1383" y="898"/>
                </a:lnTo>
                <a:lnTo>
                  <a:pt x="1377" y="911"/>
                </a:lnTo>
                <a:lnTo>
                  <a:pt x="1377" y="928"/>
                </a:lnTo>
                <a:lnTo>
                  <a:pt x="1383" y="946"/>
                </a:lnTo>
                <a:lnTo>
                  <a:pt x="1389" y="959"/>
                </a:lnTo>
                <a:lnTo>
                  <a:pt x="1395" y="982"/>
                </a:lnTo>
                <a:lnTo>
                  <a:pt x="1425" y="999"/>
                </a:lnTo>
                <a:lnTo>
                  <a:pt x="1449" y="1013"/>
                </a:lnTo>
                <a:lnTo>
                  <a:pt x="1491" y="1021"/>
                </a:lnTo>
                <a:lnTo>
                  <a:pt x="1587" y="1030"/>
                </a:lnTo>
                <a:lnTo>
                  <a:pt x="1623" y="1035"/>
                </a:lnTo>
                <a:lnTo>
                  <a:pt x="1641" y="1035"/>
                </a:lnTo>
                <a:lnTo>
                  <a:pt x="1659" y="1035"/>
                </a:lnTo>
                <a:lnTo>
                  <a:pt x="1695" y="1035"/>
                </a:lnTo>
                <a:lnTo>
                  <a:pt x="1713" y="1035"/>
                </a:lnTo>
                <a:lnTo>
                  <a:pt x="1737" y="1035"/>
                </a:lnTo>
                <a:lnTo>
                  <a:pt x="1761" y="1035"/>
                </a:lnTo>
                <a:lnTo>
                  <a:pt x="1779" y="1035"/>
                </a:lnTo>
                <a:lnTo>
                  <a:pt x="1803" y="1035"/>
                </a:lnTo>
                <a:lnTo>
                  <a:pt x="1827" y="1035"/>
                </a:lnTo>
                <a:lnTo>
                  <a:pt x="1845" y="1035"/>
                </a:lnTo>
                <a:lnTo>
                  <a:pt x="1863" y="1035"/>
                </a:lnTo>
                <a:lnTo>
                  <a:pt x="1881" y="1035"/>
                </a:lnTo>
                <a:lnTo>
                  <a:pt x="1899" y="1035"/>
                </a:lnTo>
                <a:lnTo>
                  <a:pt x="1923" y="1035"/>
                </a:lnTo>
                <a:lnTo>
                  <a:pt x="1941" y="1035"/>
                </a:lnTo>
                <a:lnTo>
                  <a:pt x="1965" y="1035"/>
                </a:lnTo>
                <a:lnTo>
                  <a:pt x="1989" y="1035"/>
                </a:lnTo>
                <a:lnTo>
                  <a:pt x="2007" y="1039"/>
                </a:lnTo>
                <a:lnTo>
                  <a:pt x="1989" y="1017"/>
                </a:lnTo>
                <a:lnTo>
                  <a:pt x="2007" y="1044"/>
                </a:lnTo>
                <a:lnTo>
                  <a:pt x="2007" y="1017"/>
                </a:lnTo>
                <a:lnTo>
                  <a:pt x="2007" y="8"/>
                </a:lnTo>
              </a:path>
            </a:pathLst>
          </a:custGeom>
          <a:gradFill rotWithShape="0">
            <a:gsLst>
              <a:gs pos="0">
                <a:srgbClr val="33CC33"/>
              </a:gs>
              <a:gs pos="100000">
                <a:srgbClr val="2EB72E"/>
              </a:gs>
            </a:gsLst>
            <a:lin ang="540000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8100000" algn="ctr" rotWithShape="0">
              <a:srgbClr val="336600"/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25607" name="Freeform 1107"/>
          <p:cNvSpPr>
            <a:spLocks/>
          </p:cNvSpPr>
          <p:nvPr/>
        </p:nvSpPr>
        <p:spPr bwMode="auto">
          <a:xfrm>
            <a:off x="2057400" y="5375275"/>
            <a:ext cx="830263" cy="796925"/>
          </a:xfrm>
          <a:custGeom>
            <a:avLst/>
            <a:gdLst>
              <a:gd name="T0" fmla="*/ 2147483646 w 341"/>
              <a:gd name="T1" fmla="*/ 0 h 328"/>
              <a:gd name="T2" fmla="*/ 2147483646 w 341"/>
              <a:gd name="T3" fmla="*/ 0 h 328"/>
              <a:gd name="T4" fmla="*/ 2147483646 w 341"/>
              <a:gd name="T5" fmla="*/ 2147483646 h 328"/>
              <a:gd name="T6" fmla="*/ 2147483646 w 341"/>
              <a:gd name="T7" fmla="*/ 2147483646 h 328"/>
              <a:gd name="T8" fmla="*/ 2147483646 w 341"/>
              <a:gd name="T9" fmla="*/ 2147483646 h 328"/>
              <a:gd name="T10" fmla="*/ 2147483646 w 341"/>
              <a:gd name="T11" fmla="*/ 2147483646 h 328"/>
              <a:gd name="T12" fmla="*/ 0 w 341"/>
              <a:gd name="T13" fmla="*/ 2147483646 h 328"/>
              <a:gd name="T14" fmla="*/ 2147483646 w 341"/>
              <a:gd name="T15" fmla="*/ 0 h 3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1" h="328">
                <a:moveTo>
                  <a:pt x="126" y="0"/>
                </a:moveTo>
                <a:lnTo>
                  <a:pt x="200" y="0"/>
                </a:lnTo>
                <a:lnTo>
                  <a:pt x="340" y="327"/>
                </a:lnTo>
                <a:lnTo>
                  <a:pt x="193" y="27"/>
                </a:lnTo>
                <a:lnTo>
                  <a:pt x="173" y="327"/>
                </a:lnTo>
                <a:lnTo>
                  <a:pt x="134" y="27"/>
                </a:lnTo>
                <a:lnTo>
                  <a:pt x="0" y="327"/>
                </a:lnTo>
                <a:lnTo>
                  <a:pt x="126" y="0"/>
                </a:lnTo>
              </a:path>
            </a:pathLst>
          </a:custGeom>
          <a:solidFill>
            <a:srgbClr val="FF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8" name="Freeform 1108"/>
          <p:cNvSpPr>
            <a:spLocks/>
          </p:cNvSpPr>
          <p:nvPr/>
        </p:nvSpPr>
        <p:spPr bwMode="auto">
          <a:xfrm>
            <a:off x="2290763" y="5089525"/>
            <a:ext cx="314325" cy="109538"/>
          </a:xfrm>
          <a:custGeom>
            <a:avLst/>
            <a:gdLst>
              <a:gd name="T0" fmla="*/ 0 w 129"/>
              <a:gd name="T1" fmla="*/ 2147483646 h 45"/>
              <a:gd name="T2" fmla="*/ 2147483646 w 129"/>
              <a:gd name="T3" fmla="*/ 0 h 45"/>
              <a:gd name="T4" fmla="*/ 2147483646 w 129"/>
              <a:gd name="T5" fmla="*/ 2147483646 h 45"/>
              <a:gd name="T6" fmla="*/ 2147483646 w 129"/>
              <a:gd name="T7" fmla="*/ 2147483646 h 45"/>
              <a:gd name="T8" fmla="*/ 2147483646 w 129"/>
              <a:gd name="T9" fmla="*/ 2147483646 h 45"/>
              <a:gd name="T10" fmla="*/ 2147483646 w 129"/>
              <a:gd name="T11" fmla="*/ 2147483646 h 45"/>
              <a:gd name="T12" fmla="*/ 2147483646 w 129"/>
              <a:gd name="T13" fmla="*/ 2147483646 h 45"/>
              <a:gd name="T14" fmla="*/ 2147483646 w 129"/>
              <a:gd name="T15" fmla="*/ 2147483646 h 45"/>
              <a:gd name="T16" fmla="*/ 2147483646 w 129"/>
              <a:gd name="T17" fmla="*/ 2147483646 h 45"/>
              <a:gd name="T18" fmla="*/ 2147483646 w 129"/>
              <a:gd name="T19" fmla="*/ 2147483646 h 45"/>
              <a:gd name="T20" fmla="*/ 0 w 129"/>
              <a:gd name="T21" fmla="*/ 2147483646 h 45"/>
              <a:gd name="T22" fmla="*/ 0 w 129"/>
              <a:gd name="T23" fmla="*/ 2147483646 h 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" h="45">
                <a:moveTo>
                  <a:pt x="0" y="11"/>
                </a:moveTo>
                <a:lnTo>
                  <a:pt x="64" y="0"/>
                </a:lnTo>
                <a:lnTo>
                  <a:pt x="128" y="11"/>
                </a:lnTo>
                <a:lnTo>
                  <a:pt x="128" y="36"/>
                </a:lnTo>
                <a:lnTo>
                  <a:pt x="123" y="39"/>
                </a:lnTo>
                <a:lnTo>
                  <a:pt x="89" y="44"/>
                </a:lnTo>
                <a:lnTo>
                  <a:pt x="84" y="44"/>
                </a:lnTo>
                <a:lnTo>
                  <a:pt x="45" y="44"/>
                </a:lnTo>
                <a:lnTo>
                  <a:pt x="38" y="44"/>
                </a:lnTo>
                <a:lnTo>
                  <a:pt x="5" y="39"/>
                </a:lnTo>
                <a:lnTo>
                  <a:pt x="0" y="36"/>
                </a:lnTo>
                <a:lnTo>
                  <a:pt x="0" y="11"/>
                </a:lnTo>
              </a:path>
            </a:pathLst>
          </a:custGeom>
          <a:solidFill>
            <a:srgbClr val="FFFFDC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9" name="Rectangle 1109"/>
          <p:cNvSpPr>
            <a:spLocks noChangeArrowheads="1"/>
          </p:cNvSpPr>
          <p:nvPr/>
        </p:nvSpPr>
        <p:spPr bwMode="auto">
          <a:xfrm>
            <a:off x="2305050" y="5153025"/>
            <a:ext cx="292100" cy="30163"/>
          </a:xfrm>
          <a:prstGeom prst="rect">
            <a:avLst/>
          </a:prstGeom>
          <a:solidFill>
            <a:srgbClr val="00804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10" name="Freeform 1110"/>
          <p:cNvSpPr>
            <a:spLocks/>
          </p:cNvSpPr>
          <p:nvPr/>
        </p:nvSpPr>
        <p:spPr bwMode="auto">
          <a:xfrm>
            <a:off x="2386013" y="5197475"/>
            <a:ext cx="133350" cy="133350"/>
          </a:xfrm>
          <a:custGeom>
            <a:avLst/>
            <a:gdLst>
              <a:gd name="T0" fmla="*/ 2147483646 w 55"/>
              <a:gd name="T1" fmla="*/ 2147483646 h 55"/>
              <a:gd name="T2" fmla="*/ 2147483646 w 55"/>
              <a:gd name="T3" fmla="*/ 2147483646 h 55"/>
              <a:gd name="T4" fmla="*/ 2147483646 w 55"/>
              <a:gd name="T5" fmla="*/ 2147483646 h 55"/>
              <a:gd name="T6" fmla="*/ 2147483646 w 55"/>
              <a:gd name="T7" fmla="*/ 2147483646 h 55"/>
              <a:gd name="T8" fmla="*/ 2147483646 w 55"/>
              <a:gd name="T9" fmla="*/ 2147483646 h 55"/>
              <a:gd name="T10" fmla="*/ 2147483646 w 55"/>
              <a:gd name="T11" fmla="*/ 2147483646 h 55"/>
              <a:gd name="T12" fmla="*/ 0 w 55"/>
              <a:gd name="T13" fmla="*/ 2147483646 h 55"/>
              <a:gd name="T14" fmla="*/ 0 w 55"/>
              <a:gd name="T15" fmla="*/ 2147483646 h 55"/>
              <a:gd name="T16" fmla="*/ 2147483646 w 55"/>
              <a:gd name="T17" fmla="*/ 2147483646 h 55"/>
              <a:gd name="T18" fmla="*/ 2147483646 w 55"/>
              <a:gd name="T19" fmla="*/ 2147483646 h 55"/>
              <a:gd name="T20" fmla="*/ 2147483646 w 55"/>
              <a:gd name="T21" fmla="*/ 2147483646 h 55"/>
              <a:gd name="T22" fmla="*/ 2147483646 w 55"/>
              <a:gd name="T23" fmla="*/ 2147483646 h 55"/>
              <a:gd name="T24" fmla="*/ 2147483646 w 55"/>
              <a:gd name="T25" fmla="*/ 2147483646 h 55"/>
              <a:gd name="T26" fmla="*/ 2147483646 w 55"/>
              <a:gd name="T27" fmla="*/ 2147483646 h 55"/>
              <a:gd name="T28" fmla="*/ 2147483646 w 55"/>
              <a:gd name="T29" fmla="*/ 2147483646 h 55"/>
              <a:gd name="T30" fmla="*/ 2147483646 w 55"/>
              <a:gd name="T31" fmla="*/ 2147483646 h 55"/>
              <a:gd name="T32" fmla="*/ 2147483646 w 55"/>
              <a:gd name="T33" fmla="*/ 2147483646 h 55"/>
              <a:gd name="T34" fmla="*/ 2147483646 w 55"/>
              <a:gd name="T35" fmla="*/ 2147483646 h 55"/>
              <a:gd name="T36" fmla="*/ 2147483646 w 55"/>
              <a:gd name="T37" fmla="*/ 0 h 55"/>
              <a:gd name="T38" fmla="*/ 2147483646 w 55"/>
              <a:gd name="T39" fmla="*/ 0 h 55"/>
              <a:gd name="T40" fmla="*/ 2147483646 w 55"/>
              <a:gd name="T41" fmla="*/ 2147483646 h 55"/>
              <a:gd name="T42" fmla="*/ 2147483646 w 55"/>
              <a:gd name="T43" fmla="*/ 2147483646 h 55"/>
              <a:gd name="T44" fmla="*/ 2147483646 w 55"/>
              <a:gd name="T45" fmla="*/ 2147483646 h 5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5" h="55">
                <a:moveTo>
                  <a:pt x="23" y="7"/>
                </a:moveTo>
                <a:lnTo>
                  <a:pt x="23" y="20"/>
                </a:lnTo>
                <a:lnTo>
                  <a:pt x="20" y="20"/>
                </a:lnTo>
                <a:lnTo>
                  <a:pt x="20" y="31"/>
                </a:lnTo>
                <a:lnTo>
                  <a:pt x="11" y="31"/>
                </a:lnTo>
                <a:lnTo>
                  <a:pt x="11" y="41"/>
                </a:lnTo>
                <a:lnTo>
                  <a:pt x="0" y="41"/>
                </a:lnTo>
                <a:lnTo>
                  <a:pt x="0" y="54"/>
                </a:lnTo>
                <a:lnTo>
                  <a:pt x="54" y="54"/>
                </a:lnTo>
                <a:lnTo>
                  <a:pt x="54" y="41"/>
                </a:lnTo>
                <a:lnTo>
                  <a:pt x="43" y="41"/>
                </a:lnTo>
                <a:lnTo>
                  <a:pt x="43" y="31"/>
                </a:lnTo>
                <a:lnTo>
                  <a:pt x="33" y="31"/>
                </a:lnTo>
                <a:lnTo>
                  <a:pt x="33" y="20"/>
                </a:lnTo>
                <a:lnTo>
                  <a:pt x="29" y="20"/>
                </a:lnTo>
                <a:lnTo>
                  <a:pt x="29" y="7"/>
                </a:lnTo>
                <a:lnTo>
                  <a:pt x="28" y="4"/>
                </a:lnTo>
                <a:lnTo>
                  <a:pt x="29" y="3"/>
                </a:lnTo>
                <a:lnTo>
                  <a:pt x="29" y="0"/>
                </a:lnTo>
                <a:lnTo>
                  <a:pt x="23" y="0"/>
                </a:lnTo>
                <a:lnTo>
                  <a:pt x="23" y="3"/>
                </a:lnTo>
                <a:lnTo>
                  <a:pt x="24" y="5"/>
                </a:lnTo>
                <a:lnTo>
                  <a:pt x="23" y="7"/>
                </a:lnTo>
              </a:path>
            </a:pathLst>
          </a:custGeom>
          <a:solidFill>
            <a:srgbClr val="96C137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1" name="Freeform 1111"/>
          <p:cNvSpPr>
            <a:spLocks/>
          </p:cNvSpPr>
          <p:nvPr/>
        </p:nvSpPr>
        <p:spPr bwMode="auto">
          <a:xfrm>
            <a:off x="2386013" y="5194300"/>
            <a:ext cx="123825" cy="53975"/>
          </a:xfrm>
          <a:custGeom>
            <a:avLst/>
            <a:gdLst>
              <a:gd name="T0" fmla="*/ 0 w 51"/>
              <a:gd name="T1" fmla="*/ 0 h 22"/>
              <a:gd name="T2" fmla="*/ 2147483646 w 51"/>
              <a:gd name="T3" fmla="*/ 0 h 22"/>
              <a:gd name="T4" fmla="*/ 2147483646 w 51"/>
              <a:gd name="T5" fmla="*/ 0 h 22"/>
              <a:gd name="T6" fmla="*/ 2147483646 w 51"/>
              <a:gd name="T7" fmla="*/ 2147483646 h 22"/>
              <a:gd name="T8" fmla="*/ 2147483646 w 51"/>
              <a:gd name="T9" fmla="*/ 2147483646 h 22"/>
              <a:gd name="T10" fmla="*/ 2147483646 w 51"/>
              <a:gd name="T11" fmla="*/ 2147483646 h 22"/>
              <a:gd name="T12" fmla="*/ 2147483646 w 51"/>
              <a:gd name="T13" fmla="*/ 2147483646 h 22"/>
              <a:gd name="T14" fmla="*/ 2147483646 w 51"/>
              <a:gd name="T15" fmla="*/ 2147483646 h 22"/>
              <a:gd name="T16" fmla="*/ 2147483646 w 51"/>
              <a:gd name="T17" fmla="*/ 2147483646 h 22"/>
              <a:gd name="T18" fmla="*/ 2147483646 w 51"/>
              <a:gd name="T19" fmla="*/ 2147483646 h 22"/>
              <a:gd name="T20" fmla="*/ 2147483646 w 51"/>
              <a:gd name="T21" fmla="*/ 2147483646 h 22"/>
              <a:gd name="T22" fmla="*/ 2147483646 w 51"/>
              <a:gd name="T23" fmla="*/ 2147483646 h 22"/>
              <a:gd name="T24" fmla="*/ 2147483646 w 51"/>
              <a:gd name="T25" fmla="*/ 2147483646 h 22"/>
              <a:gd name="T26" fmla="*/ 2147483646 w 51"/>
              <a:gd name="T27" fmla="*/ 2147483646 h 22"/>
              <a:gd name="T28" fmla="*/ 2147483646 w 51"/>
              <a:gd name="T29" fmla="*/ 2147483646 h 22"/>
              <a:gd name="T30" fmla="*/ 2147483646 w 51"/>
              <a:gd name="T31" fmla="*/ 2147483646 h 22"/>
              <a:gd name="T32" fmla="*/ 2147483646 w 51"/>
              <a:gd name="T33" fmla="*/ 2147483646 h 22"/>
              <a:gd name="T34" fmla="*/ 2147483646 w 51"/>
              <a:gd name="T35" fmla="*/ 0 h 22"/>
              <a:gd name="T36" fmla="*/ 2147483646 w 51"/>
              <a:gd name="T37" fmla="*/ 0 h 22"/>
              <a:gd name="T38" fmla="*/ 2147483646 w 51"/>
              <a:gd name="T39" fmla="*/ 0 h 22"/>
              <a:gd name="T40" fmla="*/ 0 w 51"/>
              <a:gd name="T41" fmla="*/ 0 h 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1" h="22">
                <a:moveTo>
                  <a:pt x="0" y="0"/>
                </a:moveTo>
                <a:lnTo>
                  <a:pt x="1" y="0"/>
                </a:lnTo>
                <a:lnTo>
                  <a:pt x="9" y="0"/>
                </a:lnTo>
                <a:lnTo>
                  <a:pt x="9" y="8"/>
                </a:lnTo>
                <a:lnTo>
                  <a:pt x="14" y="8"/>
                </a:lnTo>
                <a:lnTo>
                  <a:pt x="14" y="11"/>
                </a:lnTo>
                <a:lnTo>
                  <a:pt x="9" y="11"/>
                </a:lnTo>
                <a:lnTo>
                  <a:pt x="9" y="19"/>
                </a:lnTo>
                <a:lnTo>
                  <a:pt x="14" y="19"/>
                </a:lnTo>
                <a:lnTo>
                  <a:pt x="14" y="21"/>
                </a:lnTo>
                <a:lnTo>
                  <a:pt x="34" y="21"/>
                </a:lnTo>
                <a:lnTo>
                  <a:pt x="34" y="18"/>
                </a:lnTo>
                <a:lnTo>
                  <a:pt x="40" y="18"/>
                </a:lnTo>
                <a:lnTo>
                  <a:pt x="40" y="10"/>
                </a:lnTo>
                <a:lnTo>
                  <a:pt x="33" y="10"/>
                </a:lnTo>
                <a:lnTo>
                  <a:pt x="33" y="8"/>
                </a:lnTo>
                <a:lnTo>
                  <a:pt x="40" y="8"/>
                </a:lnTo>
                <a:lnTo>
                  <a:pt x="40" y="0"/>
                </a:lnTo>
                <a:lnTo>
                  <a:pt x="48" y="0"/>
                </a:lnTo>
                <a:lnTo>
                  <a:pt x="50" y="0"/>
                </a:lnTo>
                <a:lnTo>
                  <a:pt x="0" y="0"/>
                </a:lnTo>
              </a:path>
            </a:pathLst>
          </a:custGeom>
          <a:solidFill>
            <a:srgbClr val="FFFFDC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2" name="Rectangle 1112"/>
          <p:cNvSpPr>
            <a:spLocks noChangeArrowheads="1"/>
          </p:cNvSpPr>
          <p:nvPr/>
        </p:nvSpPr>
        <p:spPr bwMode="auto">
          <a:xfrm>
            <a:off x="2357438" y="5335588"/>
            <a:ext cx="182562" cy="31750"/>
          </a:xfrm>
          <a:prstGeom prst="rect">
            <a:avLst/>
          </a:prstGeom>
          <a:solidFill>
            <a:srgbClr val="96C137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13" name="Rectangle 1113"/>
          <p:cNvSpPr>
            <a:spLocks noChangeArrowheads="1"/>
          </p:cNvSpPr>
          <p:nvPr/>
        </p:nvSpPr>
        <p:spPr bwMode="auto">
          <a:xfrm>
            <a:off x="2357438" y="5375275"/>
            <a:ext cx="182562" cy="25400"/>
          </a:xfrm>
          <a:prstGeom prst="rect">
            <a:avLst/>
          </a:prstGeom>
          <a:solidFill>
            <a:srgbClr val="96C137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14" name="Freeform 1114"/>
          <p:cNvSpPr>
            <a:spLocks/>
          </p:cNvSpPr>
          <p:nvPr/>
        </p:nvSpPr>
        <p:spPr bwMode="auto">
          <a:xfrm>
            <a:off x="2508250" y="5348288"/>
            <a:ext cx="60325" cy="50800"/>
          </a:xfrm>
          <a:custGeom>
            <a:avLst/>
            <a:gdLst>
              <a:gd name="T0" fmla="*/ 2147483646 w 25"/>
              <a:gd name="T1" fmla="*/ 0 h 21"/>
              <a:gd name="T2" fmla="*/ 2147483646 w 25"/>
              <a:gd name="T3" fmla="*/ 2147483646 h 21"/>
              <a:gd name="T4" fmla="*/ 0 w 25"/>
              <a:gd name="T5" fmla="*/ 2147483646 h 21"/>
              <a:gd name="T6" fmla="*/ 0 w 25"/>
              <a:gd name="T7" fmla="*/ 2147483646 h 21"/>
              <a:gd name="T8" fmla="*/ 2147483646 w 25"/>
              <a:gd name="T9" fmla="*/ 2147483646 h 21"/>
              <a:gd name="T10" fmla="*/ 2147483646 w 25"/>
              <a:gd name="T11" fmla="*/ 2147483646 h 21"/>
              <a:gd name="T12" fmla="*/ 2147483646 w 25"/>
              <a:gd name="T13" fmla="*/ 2147483646 h 21"/>
              <a:gd name="T14" fmla="*/ 2147483646 w 25"/>
              <a:gd name="T15" fmla="*/ 2147483646 h 21"/>
              <a:gd name="T16" fmla="*/ 2147483646 w 25"/>
              <a:gd name="T17" fmla="*/ 2147483646 h 21"/>
              <a:gd name="T18" fmla="*/ 2147483646 w 25"/>
              <a:gd name="T19" fmla="*/ 2147483646 h 21"/>
              <a:gd name="T20" fmla="*/ 2147483646 w 25"/>
              <a:gd name="T21" fmla="*/ 2147483646 h 21"/>
              <a:gd name="T22" fmla="*/ 2147483646 w 25"/>
              <a:gd name="T23" fmla="*/ 0 h 21"/>
              <a:gd name="T24" fmla="*/ 2147483646 w 25"/>
              <a:gd name="T25" fmla="*/ 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" h="21">
                <a:moveTo>
                  <a:pt x="3" y="0"/>
                </a:moveTo>
                <a:lnTo>
                  <a:pt x="3" y="12"/>
                </a:lnTo>
                <a:lnTo>
                  <a:pt x="0" y="12"/>
                </a:lnTo>
                <a:lnTo>
                  <a:pt x="0" y="17"/>
                </a:lnTo>
                <a:lnTo>
                  <a:pt x="5" y="17"/>
                </a:lnTo>
                <a:lnTo>
                  <a:pt x="5" y="20"/>
                </a:lnTo>
                <a:lnTo>
                  <a:pt x="18" y="20"/>
                </a:lnTo>
                <a:lnTo>
                  <a:pt x="18" y="17"/>
                </a:lnTo>
                <a:lnTo>
                  <a:pt x="24" y="17"/>
                </a:lnTo>
                <a:lnTo>
                  <a:pt x="24" y="12"/>
                </a:lnTo>
                <a:lnTo>
                  <a:pt x="18" y="12"/>
                </a:lnTo>
                <a:lnTo>
                  <a:pt x="18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5" name="Freeform 1115"/>
          <p:cNvSpPr>
            <a:spLocks/>
          </p:cNvSpPr>
          <p:nvPr/>
        </p:nvSpPr>
        <p:spPr bwMode="auto">
          <a:xfrm>
            <a:off x="2344738" y="5348288"/>
            <a:ext cx="60325" cy="50800"/>
          </a:xfrm>
          <a:custGeom>
            <a:avLst/>
            <a:gdLst>
              <a:gd name="T0" fmla="*/ 2147483646 w 25"/>
              <a:gd name="T1" fmla="*/ 0 h 21"/>
              <a:gd name="T2" fmla="*/ 2147483646 w 25"/>
              <a:gd name="T3" fmla="*/ 2147483646 h 21"/>
              <a:gd name="T4" fmla="*/ 0 w 25"/>
              <a:gd name="T5" fmla="*/ 2147483646 h 21"/>
              <a:gd name="T6" fmla="*/ 0 w 25"/>
              <a:gd name="T7" fmla="*/ 2147483646 h 21"/>
              <a:gd name="T8" fmla="*/ 2147483646 w 25"/>
              <a:gd name="T9" fmla="*/ 2147483646 h 21"/>
              <a:gd name="T10" fmla="*/ 2147483646 w 25"/>
              <a:gd name="T11" fmla="*/ 2147483646 h 21"/>
              <a:gd name="T12" fmla="*/ 2147483646 w 25"/>
              <a:gd name="T13" fmla="*/ 2147483646 h 21"/>
              <a:gd name="T14" fmla="*/ 2147483646 w 25"/>
              <a:gd name="T15" fmla="*/ 2147483646 h 21"/>
              <a:gd name="T16" fmla="*/ 2147483646 w 25"/>
              <a:gd name="T17" fmla="*/ 2147483646 h 21"/>
              <a:gd name="T18" fmla="*/ 2147483646 w 25"/>
              <a:gd name="T19" fmla="*/ 2147483646 h 21"/>
              <a:gd name="T20" fmla="*/ 2147483646 w 25"/>
              <a:gd name="T21" fmla="*/ 2147483646 h 21"/>
              <a:gd name="T22" fmla="*/ 2147483646 w 25"/>
              <a:gd name="T23" fmla="*/ 0 h 21"/>
              <a:gd name="T24" fmla="*/ 2147483646 w 25"/>
              <a:gd name="T25" fmla="*/ 0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5" h="21">
                <a:moveTo>
                  <a:pt x="3" y="0"/>
                </a:moveTo>
                <a:lnTo>
                  <a:pt x="3" y="12"/>
                </a:lnTo>
                <a:lnTo>
                  <a:pt x="0" y="12"/>
                </a:lnTo>
                <a:lnTo>
                  <a:pt x="0" y="17"/>
                </a:lnTo>
                <a:lnTo>
                  <a:pt x="4" y="17"/>
                </a:lnTo>
                <a:lnTo>
                  <a:pt x="4" y="20"/>
                </a:lnTo>
                <a:lnTo>
                  <a:pt x="18" y="20"/>
                </a:lnTo>
                <a:lnTo>
                  <a:pt x="18" y="17"/>
                </a:lnTo>
                <a:lnTo>
                  <a:pt x="24" y="17"/>
                </a:lnTo>
                <a:lnTo>
                  <a:pt x="24" y="12"/>
                </a:lnTo>
                <a:lnTo>
                  <a:pt x="18" y="12"/>
                </a:lnTo>
                <a:lnTo>
                  <a:pt x="18" y="0"/>
                </a:lnTo>
                <a:lnTo>
                  <a:pt x="3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6" name="Freeform 1116"/>
          <p:cNvSpPr>
            <a:spLocks/>
          </p:cNvSpPr>
          <p:nvPr/>
        </p:nvSpPr>
        <p:spPr bwMode="auto">
          <a:xfrm>
            <a:off x="2386013" y="5322888"/>
            <a:ext cx="133350" cy="53975"/>
          </a:xfrm>
          <a:custGeom>
            <a:avLst/>
            <a:gdLst>
              <a:gd name="T0" fmla="*/ 0 w 55"/>
              <a:gd name="T1" fmla="*/ 0 h 22"/>
              <a:gd name="T2" fmla="*/ 0 w 55"/>
              <a:gd name="T3" fmla="*/ 2147483646 h 22"/>
              <a:gd name="T4" fmla="*/ 2147483646 w 55"/>
              <a:gd name="T5" fmla="*/ 2147483646 h 22"/>
              <a:gd name="T6" fmla="*/ 2147483646 w 55"/>
              <a:gd name="T7" fmla="*/ 2147483646 h 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5" h="22">
                <a:moveTo>
                  <a:pt x="0" y="0"/>
                </a:moveTo>
                <a:lnTo>
                  <a:pt x="0" y="21"/>
                </a:lnTo>
                <a:lnTo>
                  <a:pt x="54" y="21"/>
                </a:lnTo>
                <a:lnTo>
                  <a:pt x="54" y="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7" name="Freeform 1117"/>
          <p:cNvSpPr>
            <a:spLocks/>
          </p:cNvSpPr>
          <p:nvPr/>
        </p:nvSpPr>
        <p:spPr bwMode="auto">
          <a:xfrm>
            <a:off x="2357438" y="5376863"/>
            <a:ext cx="193675" cy="50800"/>
          </a:xfrm>
          <a:custGeom>
            <a:avLst/>
            <a:gdLst>
              <a:gd name="T0" fmla="*/ 2147483646 w 80"/>
              <a:gd name="T1" fmla="*/ 0 h 21"/>
              <a:gd name="T2" fmla="*/ 2147483646 w 80"/>
              <a:gd name="T3" fmla="*/ 0 h 21"/>
              <a:gd name="T4" fmla="*/ 2147483646 w 80"/>
              <a:gd name="T5" fmla="*/ 2147483646 h 21"/>
              <a:gd name="T6" fmla="*/ 0 w 80"/>
              <a:gd name="T7" fmla="*/ 2147483646 h 21"/>
              <a:gd name="T8" fmla="*/ 2147483646 w 80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0" h="21">
                <a:moveTo>
                  <a:pt x="1" y="0"/>
                </a:moveTo>
                <a:lnTo>
                  <a:pt x="75" y="0"/>
                </a:lnTo>
                <a:lnTo>
                  <a:pt x="79" y="20"/>
                </a:lnTo>
                <a:lnTo>
                  <a:pt x="0" y="20"/>
                </a:lnTo>
                <a:lnTo>
                  <a:pt x="1" y="0"/>
                </a:lnTo>
              </a:path>
            </a:pathLst>
          </a:custGeom>
          <a:solidFill>
            <a:srgbClr val="FF80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18" name="Freeform 1118"/>
          <p:cNvSpPr>
            <a:spLocks/>
          </p:cNvSpPr>
          <p:nvPr/>
        </p:nvSpPr>
        <p:spPr bwMode="auto">
          <a:xfrm>
            <a:off x="360363" y="2713038"/>
            <a:ext cx="1909762" cy="1235075"/>
          </a:xfrm>
          <a:custGeom>
            <a:avLst/>
            <a:gdLst>
              <a:gd name="T0" fmla="*/ 2147483646 w 1203"/>
              <a:gd name="T1" fmla="*/ 0 h 778"/>
              <a:gd name="T2" fmla="*/ 0 w 1203"/>
              <a:gd name="T3" fmla="*/ 2147483646 h 77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03" h="778">
                <a:moveTo>
                  <a:pt x="1203" y="0"/>
                </a:moveTo>
                <a:lnTo>
                  <a:pt x="0" y="778"/>
                </a:lnTo>
              </a:path>
            </a:pathLst>
          </a:custGeom>
          <a:noFill/>
          <a:ln w="317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9" name="Rectangle 1120"/>
          <p:cNvSpPr>
            <a:spLocks noChangeArrowheads="1"/>
          </p:cNvSpPr>
          <p:nvPr/>
        </p:nvSpPr>
        <p:spPr bwMode="auto">
          <a:xfrm>
            <a:off x="444500" y="434975"/>
            <a:ext cx="44862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marL="390525" indent="-39052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048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2400" b="1" i="1">
                <a:solidFill>
                  <a:srgbClr val="FF0000"/>
                </a:solidFill>
                <a:latin typeface="Arial" panose="020B0604020202020204" pitchFamily="34" charset="0"/>
              </a:rPr>
              <a:t>Il Multipath , le Interferenze,...</a:t>
            </a:r>
          </a:p>
        </p:txBody>
      </p:sp>
      <p:sp>
        <p:nvSpPr>
          <p:cNvPr id="25620" name="Freeform 1121"/>
          <p:cNvSpPr>
            <a:spLocks/>
          </p:cNvSpPr>
          <p:nvPr/>
        </p:nvSpPr>
        <p:spPr bwMode="auto">
          <a:xfrm>
            <a:off x="346075" y="3962400"/>
            <a:ext cx="1912938" cy="1163638"/>
          </a:xfrm>
          <a:custGeom>
            <a:avLst/>
            <a:gdLst>
              <a:gd name="T0" fmla="*/ 0 w 1205"/>
              <a:gd name="T1" fmla="*/ 0 h 733"/>
              <a:gd name="T2" fmla="*/ 2147483646 w 1205"/>
              <a:gd name="T3" fmla="*/ 2147483646 h 73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05" h="733">
                <a:moveTo>
                  <a:pt x="0" y="0"/>
                </a:moveTo>
                <a:lnTo>
                  <a:pt x="1205" y="733"/>
                </a:lnTo>
              </a:path>
            </a:pathLst>
          </a:custGeom>
          <a:noFill/>
          <a:ln w="317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AutoShape 1122"/>
          <p:cNvSpPr>
            <a:spLocks noChangeArrowheads="1"/>
          </p:cNvSpPr>
          <p:nvPr/>
        </p:nvSpPr>
        <p:spPr bwMode="auto">
          <a:xfrm>
            <a:off x="3998913" y="4800600"/>
            <a:ext cx="157162" cy="9906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22" name="AutoShape 1123"/>
          <p:cNvSpPr>
            <a:spLocks noChangeArrowheads="1"/>
          </p:cNvSpPr>
          <p:nvPr/>
        </p:nvSpPr>
        <p:spPr bwMode="auto">
          <a:xfrm>
            <a:off x="3683000" y="4648200"/>
            <a:ext cx="157163" cy="1295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23" name="AutoShape 1124"/>
          <p:cNvSpPr>
            <a:spLocks noChangeArrowheads="1"/>
          </p:cNvSpPr>
          <p:nvPr/>
        </p:nvSpPr>
        <p:spPr bwMode="auto">
          <a:xfrm>
            <a:off x="4708525" y="5105400"/>
            <a:ext cx="79375" cy="3810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24" name="AutoShape 1125"/>
          <p:cNvSpPr>
            <a:spLocks noChangeArrowheads="1"/>
          </p:cNvSpPr>
          <p:nvPr/>
        </p:nvSpPr>
        <p:spPr bwMode="auto">
          <a:xfrm>
            <a:off x="4551363" y="5029200"/>
            <a:ext cx="79375" cy="5334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25" name="AutoShape 1126"/>
          <p:cNvSpPr>
            <a:spLocks noChangeArrowheads="1"/>
          </p:cNvSpPr>
          <p:nvPr/>
        </p:nvSpPr>
        <p:spPr bwMode="auto">
          <a:xfrm>
            <a:off x="3367088" y="4495800"/>
            <a:ext cx="157162" cy="15240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26" name="AutoShape 1127"/>
          <p:cNvSpPr>
            <a:spLocks noChangeArrowheads="1"/>
          </p:cNvSpPr>
          <p:nvPr/>
        </p:nvSpPr>
        <p:spPr bwMode="auto">
          <a:xfrm>
            <a:off x="2971800" y="4343400"/>
            <a:ext cx="157163" cy="18288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27" name="Rectangle 1128"/>
          <p:cNvSpPr>
            <a:spLocks noChangeArrowheads="1"/>
          </p:cNvSpPr>
          <p:nvPr/>
        </p:nvSpPr>
        <p:spPr bwMode="auto">
          <a:xfrm>
            <a:off x="4876800" y="4953000"/>
            <a:ext cx="2752725" cy="685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sp>
        <p:nvSpPr>
          <p:cNvPr id="25628" name="Rectangle 1129"/>
          <p:cNvSpPr>
            <a:spLocks noChangeArrowheads="1"/>
          </p:cNvSpPr>
          <p:nvPr/>
        </p:nvSpPr>
        <p:spPr bwMode="auto">
          <a:xfrm>
            <a:off x="4953000" y="5029200"/>
            <a:ext cx="3187700" cy="5953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3175" indent="-3175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81025" indent="-28575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1042988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1042988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it-IT" altLang="en-US" sz="1600" b="1" i="1">
                <a:solidFill>
                  <a:srgbClr val="000099"/>
                </a:solidFill>
                <a:latin typeface="Arial" panose="020B0604020202020204" pitchFamily="34" charset="0"/>
              </a:rPr>
              <a:t>electromagnetic interference:</a:t>
            </a:r>
            <a:endParaRPr lang="it-IT" altLang="en-US" sz="1400" b="1" i="1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buClrTx/>
              <a:buSzTx/>
              <a:buFontTx/>
              <a:buNone/>
            </a:pPr>
            <a:r>
              <a:rPr lang="it-IT" altLang="en-US" sz="1400" b="1" i="1">
                <a:solidFill>
                  <a:srgbClr val="000099"/>
                </a:solidFill>
                <a:latin typeface="Arial" panose="020B0604020202020204" pitchFamily="34" charset="0"/>
              </a:rPr>
              <a:t>Radio, Power lines, etc.</a:t>
            </a:r>
          </a:p>
        </p:txBody>
      </p:sp>
      <p:sp>
        <p:nvSpPr>
          <p:cNvPr id="25629" name="AutoShape 1130"/>
          <p:cNvSpPr>
            <a:spLocks noChangeArrowheads="1"/>
          </p:cNvSpPr>
          <p:nvPr/>
        </p:nvSpPr>
        <p:spPr bwMode="auto">
          <a:xfrm>
            <a:off x="4314825" y="4953000"/>
            <a:ext cx="77788" cy="68580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/>
          </a:p>
        </p:txBody>
      </p:sp>
      <p:grpSp>
        <p:nvGrpSpPr>
          <p:cNvPr id="25630" name="Group 1131"/>
          <p:cNvGrpSpPr>
            <a:grpSpLocks/>
          </p:cNvGrpSpPr>
          <p:nvPr/>
        </p:nvGrpSpPr>
        <p:grpSpPr bwMode="auto">
          <a:xfrm>
            <a:off x="2133600" y="2895600"/>
            <a:ext cx="1828800" cy="406400"/>
            <a:chOff x="797" y="3181"/>
            <a:chExt cx="1691" cy="256"/>
          </a:xfrm>
        </p:grpSpPr>
        <p:sp>
          <p:nvSpPr>
            <p:cNvPr id="25639" name="Rectangle 1132"/>
            <p:cNvSpPr>
              <a:spLocks noChangeArrowheads="1"/>
            </p:cNvSpPr>
            <p:nvPr/>
          </p:nvSpPr>
          <p:spPr bwMode="auto">
            <a:xfrm>
              <a:off x="797" y="3181"/>
              <a:ext cx="1691" cy="256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000"/>
            </a:p>
          </p:txBody>
        </p:sp>
        <p:sp>
          <p:nvSpPr>
            <p:cNvPr id="25640" name="Rectangle 1133"/>
            <p:cNvSpPr>
              <a:spLocks noChangeArrowheads="1"/>
            </p:cNvSpPr>
            <p:nvPr/>
          </p:nvSpPr>
          <p:spPr bwMode="auto">
            <a:xfrm>
              <a:off x="911" y="3216"/>
              <a:ext cx="1553" cy="19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088" tIns="31750" rIns="65088" bIns="31750">
              <a:spAutoFit/>
            </a:bodyPr>
            <a:lstStyle>
              <a:lvl1pPr defTabSz="373063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400050" indent="-285750" defTabSz="373063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tabLst>
                  <a:tab pos="338138" algn="l"/>
                </a:tabLs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800100" indent="-228600" defTabSz="373063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200150" indent="-228600" defTabSz="373063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tabLst>
                  <a:tab pos="338138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1600200" indent="-228600" defTabSz="373063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057400" indent="-228600" defTabSz="373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514600" indent="-228600" defTabSz="373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2971800" indent="-228600" defTabSz="373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429000" indent="-228600" defTabSz="373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tabLst>
                  <a:tab pos="338138" algn="l"/>
                </a:tabLst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</a:pPr>
              <a:r>
                <a:rPr lang="it-IT" altLang="en-US" sz="1600" b="1" i="1">
                  <a:solidFill>
                    <a:srgbClr val="000099"/>
                  </a:solidFill>
                  <a:latin typeface="Arial" panose="020B0604020202020204" pitchFamily="34" charset="0"/>
                </a:rPr>
                <a:t>Multipath</a:t>
              </a:r>
            </a:p>
          </p:txBody>
        </p:sp>
      </p:grpSp>
      <p:sp>
        <p:nvSpPr>
          <p:cNvPr id="25631" name="Line 1134"/>
          <p:cNvSpPr>
            <a:spLocks noChangeShapeType="1"/>
          </p:cNvSpPr>
          <p:nvPr/>
        </p:nvSpPr>
        <p:spPr bwMode="auto">
          <a:xfrm>
            <a:off x="381000" y="3962400"/>
            <a:ext cx="1371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32" name="Arc 1135"/>
          <p:cNvSpPr>
            <a:spLocks/>
          </p:cNvSpPr>
          <p:nvPr/>
        </p:nvSpPr>
        <p:spPr bwMode="auto">
          <a:xfrm>
            <a:off x="0" y="3200400"/>
            <a:ext cx="914400" cy="1579563"/>
          </a:xfrm>
          <a:custGeom>
            <a:avLst/>
            <a:gdLst>
              <a:gd name="T0" fmla="*/ 2147483646 w 21600"/>
              <a:gd name="T1" fmla="*/ 0 h 37325"/>
              <a:gd name="T2" fmla="*/ 2147483646 w 21600"/>
              <a:gd name="T3" fmla="*/ 2147483646 h 37325"/>
              <a:gd name="T4" fmla="*/ 0 w 21600"/>
              <a:gd name="T5" fmla="*/ 2147483646 h 373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7325" fill="none" extrusionOk="0">
                <a:moveTo>
                  <a:pt x="11752" y="-1"/>
                </a:moveTo>
                <a:cubicBezTo>
                  <a:pt x="17893" y="3982"/>
                  <a:pt x="21600" y="10803"/>
                  <a:pt x="21600" y="18123"/>
                </a:cubicBezTo>
                <a:cubicBezTo>
                  <a:pt x="21600" y="26210"/>
                  <a:pt x="17081" y="33620"/>
                  <a:pt x="9891" y="37324"/>
                </a:cubicBezTo>
              </a:path>
              <a:path w="21600" h="37325" stroke="0" extrusionOk="0">
                <a:moveTo>
                  <a:pt x="11752" y="-1"/>
                </a:moveTo>
                <a:cubicBezTo>
                  <a:pt x="17893" y="3982"/>
                  <a:pt x="21600" y="10803"/>
                  <a:pt x="21600" y="18123"/>
                </a:cubicBezTo>
                <a:cubicBezTo>
                  <a:pt x="21600" y="26210"/>
                  <a:pt x="17081" y="33620"/>
                  <a:pt x="9891" y="37324"/>
                </a:cubicBezTo>
                <a:lnTo>
                  <a:pt x="0" y="18123"/>
                </a:lnTo>
                <a:lnTo>
                  <a:pt x="11752" y="-1"/>
                </a:lnTo>
                <a:close/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33" name="Rectangle 1136"/>
          <p:cNvSpPr>
            <a:spLocks noChangeArrowheads="1"/>
          </p:cNvSpPr>
          <p:nvPr/>
        </p:nvSpPr>
        <p:spPr bwMode="auto">
          <a:xfrm>
            <a:off x="914400" y="3962400"/>
            <a:ext cx="45243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88" tIns="33338" rIns="65088" bIns="33338">
            <a:spAutoFit/>
          </a:bodyPr>
          <a:lstStyle>
            <a:lvl1pPr defTabSz="3937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3937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3937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3937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3937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700" b="1">
                <a:solidFill>
                  <a:srgbClr val="002060"/>
                </a:solidFill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25634" name="Rectangle 1137"/>
          <p:cNvSpPr>
            <a:spLocks noChangeArrowheads="1"/>
          </p:cNvSpPr>
          <p:nvPr/>
        </p:nvSpPr>
        <p:spPr bwMode="auto">
          <a:xfrm>
            <a:off x="914400" y="3581400"/>
            <a:ext cx="452438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088" tIns="33338" rIns="65088" bIns="33338">
            <a:spAutoFit/>
          </a:bodyPr>
          <a:lstStyle>
            <a:lvl1pPr defTabSz="3937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3937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3937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3937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3937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3937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en-US" sz="1700" b="1">
                <a:solidFill>
                  <a:srgbClr val="002060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373950" name="Rectangle 1214"/>
          <p:cNvSpPr>
            <a:spLocks noChangeArrowheads="1"/>
          </p:cNvSpPr>
          <p:nvPr/>
        </p:nvSpPr>
        <p:spPr bwMode="auto">
          <a:xfrm>
            <a:off x="398463" y="1163638"/>
            <a:ext cx="8305800" cy="6985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>
            <a:spAutoFit/>
          </a:bodyPr>
          <a:lstStyle>
            <a:lvl1pPr marL="3175" indent="-3175"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81025"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1042988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altLang="en-US" sz="2000" b="1" dirty="0">
                <a:solidFill>
                  <a:srgbClr val="000099"/>
                </a:solidFill>
                <a:latin typeface="+mj-lt"/>
              </a:rPr>
              <a:t>Due to Multipath and electromagnetic interference the quality of the GPS signal may get worse...</a:t>
            </a:r>
          </a:p>
        </p:txBody>
      </p:sp>
      <p:pic>
        <p:nvPicPr>
          <p:cNvPr id="25636" name="Picture 10" descr="C:\Users\swantje\Desktop\Neuer Ordner\2018_10_16\Satell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256">
            <a:off x="5438775" y="3502025"/>
            <a:ext cx="175101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7" name="Picture 10" descr="C:\Users\swantje\Desktop\Neuer Ordner\2018_10_16\Satell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423">
            <a:off x="1731963" y="2212975"/>
            <a:ext cx="1962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38" name="Connettore 1 2"/>
          <p:cNvCxnSpPr>
            <a:cxnSpLocks noChangeShapeType="1"/>
          </p:cNvCxnSpPr>
          <p:nvPr/>
        </p:nvCxnSpPr>
        <p:spPr bwMode="auto">
          <a:xfrm>
            <a:off x="381000" y="2951163"/>
            <a:ext cx="0" cy="2270125"/>
          </a:xfrm>
          <a:prstGeom prst="line">
            <a:avLst/>
          </a:prstGeom>
          <a:noFill/>
          <a:ln w="76200" algn="ctr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855663" y="387350"/>
            <a:ext cx="1422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425" tIns="44450" rIns="98425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 b="1" i="1">
                <a:solidFill>
                  <a:srgbClr val="FF0000"/>
                </a:solidFill>
              </a:rPr>
              <a:t>Multipath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71450" y="981075"/>
            <a:ext cx="8855075" cy="32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425" tIns="44450" rIns="98425" bIns="44450">
            <a:spAutoFit/>
          </a:bodyPr>
          <a:lstStyle>
            <a:lvl1pPr marL="271463" indent="-271463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it-IT" sz="1800" b="1">
                <a:solidFill>
                  <a:srgbClr val="000099"/>
                </a:solidFill>
              </a:rPr>
              <a:t>It decreases the signal-to-noise ratio</a:t>
            </a:r>
            <a:endParaRPr lang="it-IT" altLang="en-US" sz="1800" b="1">
              <a:solidFill>
                <a:srgbClr val="000099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it-IT" altLang="en-US" sz="1800" b="1">
                <a:solidFill>
                  <a:srgbClr val="000099"/>
                </a:solidFill>
              </a:rPr>
              <a:t>It is greater at low elevation  </a:t>
            </a:r>
            <a:r>
              <a:rPr lang="it-IT" altLang="en-US" sz="200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GB" altLang="it-IT" sz="1800" b="1">
                <a:solidFill>
                  <a:srgbClr val="FF0000"/>
                </a:solidFill>
              </a:rPr>
              <a:t>record with satellites with elevation above 15 °</a:t>
            </a:r>
            <a:r>
              <a:rPr lang="en-GB" altLang="it-IT" sz="1800">
                <a:solidFill>
                  <a:srgbClr val="FF0000"/>
                </a:solidFill>
              </a:rPr>
              <a:t> </a:t>
            </a:r>
            <a:endParaRPr lang="it-IT" altLang="en-US" sz="1800" b="1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it-IT" sz="1800" b="1">
                <a:solidFill>
                  <a:srgbClr val="000099"/>
                </a:solidFill>
              </a:rPr>
              <a:t>The effect is repeated, with the same characteristics, with the repetition of the geometric configuration of the satellites </a:t>
            </a:r>
            <a:r>
              <a:rPr lang="it-IT" altLang="en-US" sz="200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it-IT" altLang="en-US" sz="1800" b="1">
                <a:solidFill>
                  <a:srgbClr val="FF0000"/>
                </a:solidFill>
                <a:sym typeface="Wingdings" panose="05000000000000000000" pitchFamily="2" charset="2"/>
              </a:rPr>
              <a:t>use multy-day  recordings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it-IT" sz="1800" b="1">
                <a:solidFill>
                  <a:srgbClr val="000099"/>
                </a:solidFill>
              </a:rPr>
              <a:t>Use antennas (Choke Ring) which don’t acquire reflected signals</a:t>
            </a:r>
            <a:endParaRPr lang="it-IT" altLang="en-US" sz="1800" b="1">
              <a:solidFill>
                <a:srgbClr val="000099"/>
              </a:solidFill>
              <a:sym typeface="Wingdings" panose="05000000000000000000" pitchFamily="2" charset="2"/>
            </a:endParaRPr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703263" y="4581525"/>
            <a:ext cx="2530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425" tIns="44450" rIns="98425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en-US" sz="2000" b="1" i="1">
                <a:solidFill>
                  <a:srgbClr val="FF0000"/>
                </a:solidFill>
              </a:rPr>
              <a:t>Interferenze radio</a:t>
            </a: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703263" y="4914900"/>
            <a:ext cx="78740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425" tIns="44450" rIns="98425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it-IT" altLang="en-US" sz="2000" b="1">
                <a:solidFill>
                  <a:srgbClr val="000099"/>
                </a:solidFill>
              </a:rPr>
              <a:t> </a:t>
            </a:r>
            <a:r>
              <a:rPr lang="en-GB" altLang="it-IT" sz="1800" b="1">
                <a:solidFill>
                  <a:srgbClr val="000099"/>
                </a:solidFill>
              </a:rPr>
              <a:t>Radio interference causes a reduction in the signal-to-noise ratio, with a consequent increase in the measurement error</a:t>
            </a:r>
            <a:endParaRPr lang="it-IT" altLang="en-US" sz="1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sola">
  <a:themeElements>
    <a:clrScheme name="Bussola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Bussol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8425" tIns="44450" rIns="98425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8425" tIns="44450" rIns="98425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Bussola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sola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sola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sola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sola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sola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sola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sola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sola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0</TotalTime>
  <Pages>1</Pages>
  <Words>927</Words>
  <Application>Microsoft Office PowerPoint</Application>
  <PresentationFormat>Bildschirmpräsentation (4:3)</PresentationFormat>
  <Paragraphs>167</Paragraphs>
  <Slides>21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Wingdings</vt:lpstr>
      <vt:lpstr>Times New Roman</vt:lpstr>
      <vt:lpstr>Tahoma</vt:lpstr>
      <vt:lpstr>Bussola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</vt:lpstr>
      <vt:lpstr>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2020-11-27T13:38:11Z</dcterms:created>
  <dcterms:modified xsi:type="dcterms:W3CDTF">2020-11-27T13:39:25Z</dcterms:modified>
</cp:coreProperties>
</file>