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9900"/>
    <a:srgbClr val="7DBC00"/>
    <a:srgbClr val="588824"/>
    <a:srgbClr val="6893C6"/>
    <a:srgbClr val="85A7D1"/>
    <a:srgbClr val="BCCFE6"/>
    <a:srgbClr val="E3EBF5"/>
    <a:srgbClr val="1F49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179F-F230-468A-8D13-76DC93D8F83B}" type="datetimeFigureOut">
              <a:rPr lang="de-DE" smtClean="0"/>
              <a:pPr/>
              <a:t>18.04.2019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5849-7217-4701-A586-78E378B3BFEC}" type="slidenum">
              <a:rPr lang="de-DE" smtClean="0"/>
              <a:pPr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hyperlink" Target="https://creativecommons.org/licenses/by/3.0/de/legalcode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80528" y="1412776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1274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5" cstate="print"/>
          <a:srcRect l="2086" t="4672" r="4518" b="1980"/>
          <a:stretch>
            <a:fillRect/>
          </a:stretch>
        </p:blipFill>
        <p:spPr bwMode="auto">
          <a:xfrm rot="1779256">
            <a:off x="6080187" y="4961876"/>
            <a:ext cx="3130059" cy="80486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67544" y="1484784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err="1" smtClean="0">
                <a:solidFill>
                  <a:schemeClr val="bg1"/>
                </a:solidFill>
                <a:latin typeface="Comic Sans MS" pitchFamily="66" charset="0"/>
              </a:rPr>
              <a:t>Come</a:t>
            </a:r>
            <a:r>
              <a:rPr lang="de-DE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Comic Sans MS" pitchFamily="66" charset="0"/>
              </a:rPr>
              <a:t>misurare</a:t>
            </a:r>
            <a:endParaRPr lang="de-DE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600" dirty="0" smtClean="0">
                <a:solidFill>
                  <a:schemeClr val="bg1"/>
                </a:solidFill>
                <a:latin typeface="Comic Sans MS" pitchFamily="66" charset="0"/>
              </a:rPr>
              <a:t>IL VAPOR ACQUEO TROPOSFERICO</a:t>
            </a:r>
            <a:endParaRPr lang="de-DE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  <a:latin typeface="Comic Sans MS" pitchFamily="66" charset="0"/>
              </a:rPr>
              <a:t>CON IL</a:t>
            </a:r>
            <a:endParaRPr lang="de-DE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LOBAL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AVIGATION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ATELLITE </a:t>
            </a:r>
            <a:r>
              <a:rPr lang="de-DE" sz="3600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2800" dirty="0">
                <a:solidFill>
                  <a:schemeClr val="bg1"/>
                </a:solidFill>
                <a:latin typeface="Comic Sans MS" pitchFamily="66" charset="0"/>
              </a:rPr>
              <a:t>YSTEM</a:t>
            </a:r>
          </a:p>
          <a:p>
            <a:pPr algn="ctr">
              <a:lnSpc>
                <a:spcPct val="150000"/>
              </a:lnSpc>
            </a:pPr>
            <a:r>
              <a:rPr lang="de-DE" sz="2800" b="1" dirty="0">
                <a:solidFill>
                  <a:schemeClr val="bg1"/>
                </a:solidFill>
                <a:latin typeface="Comic Sans MS" pitchFamily="66" charset="0"/>
              </a:rPr>
              <a:t>(GNSS)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wantje\Desktop\Neuer Ordner\2018_10_16\So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13" y="1988840"/>
            <a:ext cx="1752058" cy="176696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851920" y="14847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Comic Sans MS" pitchFamily="66" charset="0"/>
              </a:rPr>
              <a:t>PERCHE‘?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41548" y="2786444"/>
            <a:ext cx="366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1.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</a:rPr>
              <a:t>Previsioni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</a:rPr>
              <a:t>Meteorologiche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47664" y="46130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2.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</a:rPr>
              <a:t>Effetto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</a:rPr>
              <a:t> Serra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swantje\Desktop\Neuer Ordner\2018_10_16\Wol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08920"/>
            <a:ext cx="2031166" cy="1043490"/>
          </a:xfrm>
          <a:prstGeom prst="rect">
            <a:avLst/>
          </a:prstGeom>
          <a:noFill/>
        </p:spPr>
      </p:pic>
      <p:pic>
        <p:nvPicPr>
          <p:cNvPr id="14340" name="Picture 4" descr="C:\Users\swantje\Desktop\Neuer Ordner\2018_10_16\Pflanz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0390" y="4903072"/>
            <a:ext cx="1257914" cy="1528392"/>
          </a:xfrm>
          <a:prstGeom prst="rect">
            <a:avLst/>
          </a:prstGeom>
          <a:noFill/>
        </p:spPr>
      </p:pic>
      <p:grpSp>
        <p:nvGrpSpPr>
          <p:cNvPr id="25" name="Gruppieren 24"/>
          <p:cNvGrpSpPr/>
          <p:nvPr/>
        </p:nvGrpSpPr>
        <p:grpSpPr>
          <a:xfrm>
            <a:off x="5508104" y="4365104"/>
            <a:ext cx="2376264" cy="2160240"/>
            <a:chOff x="5508104" y="4365104"/>
            <a:chExt cx="2376264" cy="2160240"/>
          </a:xfrm>
        </p:grpSpPr>
        <p:sp>
          <p:nvSpPr>
            <p:cNvPr id="23" name="Rechteck 22"/>
            <p:cNvSpPr/>
            <p:nvPr/>
          </p:nvSpPr>
          <p:spPr>
            <a:xfrm>
              <a:off x="5940152" y="5085184"/>
              <a:ext cx="1512168" cy="1440160"/>
            </a:xfrm>
            <a:prstGeom prst="rect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Gleichschenkliges Dreieck 23"/>
            <p:cNvSpPr/>
            <p:nvPr/>
          </p:nvSpPr>
          <p:spPr>
            <a:xfrm>
              <a:off x="5508104" y="4365104"/>
              <a:ext cx="2376264" cy="720080"/>
            </a:xfrm>
            <a:prstGeom prst="triangle">
              <a:avLst/>
            </a:prstGeom>
            <a:solidFill>
              <a:srgbClr val="FCDE0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508104" y="4365104"/>
            <a:ext cx="2376264" cy="2160240"/>
            <a:chOff x="5940152" y="4581128"/>
            <a:chExt cx="1944216" cy="1944216"/>
          </a:xfrm>
        </p:grpSpPr>
        <p:sp>
          <p:nvSpPr>
            <p:cNvPr id="13" name="Rechteck 12"/>
            <p:cNvSpPr/>
            <p:nvPr/>
          </p:nvSpPr>
          <p:spPr>
            <a:xfrm>
              <a:off x="6300192" y="5229200"/>
              <a:ext cx="1224136" cy="129614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leichschenkliges Dreieck 13"/>
            <p:cNvSpPr/>
            <p:nvPr/>
          </p:nvSpPr>
          <p:spPr>
            <a:xfrm>
              <a:off x="5940152" y="4581128"/>
              <a:ext cx="1944216" cy="648072"/>
            </a:xfrm>
            <a:prstGeom prst="triangl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6156176" y="3501008"/>
            <a:ext cx="0" cy="1512168"/>
          </a:xfrm>
          <a:prstGeom prst="straightConnector1">
            <a:avLst/>
          </a:prstGeom>
          <a:ln w="38100">
            <a:solidFill>
              <a:srgbClr val="FCDE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6444208" y="4581128"/>
            <a:ext cx="0" cy="432048"/>
          </a:xfrm>
          <a:prstGeom prst="straightConnector1">
            <a:avLst/>
          </a:prstGeom>
          <a:ln w="38100">
            <a:solidFill>
              <a:srgbClr val="FCDE0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>
            <a:spLocks noChangeAspect="1"/>
          </p:cNvSpPr>
          <p:nvPr/>
        </p:nvSpPr>
        <p:spPr>
          <a:xfrm>
            <a:off x="2627784" y="2204440"/>
            <a:ext cx="3816424" cy="3816848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3059832" y="2636840"/>
            <a:ext cx="2952072" cy="2952400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44008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Comic Sans MS" pitchFamily="66" charset="0"/>
              </a:rPr>
              <a:t>6371 km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584357" y="2199504"/>
            <a:ext cx="0" cy="444842"/>
          </a:xfrm>
          <a:prstGeom prst="straightConnector1">
            <a:avLst/>
          </a:prstGeom>
          <a:ln w="38100">
            <a:solidFill>
              <a:srgbClr val="C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88498" y="2024086"/>
            <a:ext cx="286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de-DE" dirty="0" smtClean="0">
                <a:solidFill>
                  <a:srgbClr val="C00000"/>
                </a:solidFill>
                <a:latin typeface="Comic Sans MS" pitchFamily="66" charset="0"/>
              </a:rPr>
              <a:t>TMOSFERA</a:t>
            </a:r>
            <a:endParaRPr lang="de-DE" dirty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de-DE" dirty="0" smtClean="0">
                <a:solidFill>
                  <a:srgbClr val="C00000"/>
                </a:solidFill>
                <a:latin typeface="Comic Sans MS" pitchFamily="66" charset="0"/>
              </a:rPr>
              <a:t>1000 km</a:t>
            </a:r>
            <a:endParaRPr lang="de-DE" dirty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de-DE" dirty="0">
                <a:solidFill>
                  <a:srgbClr val="C00000"/>
                </a:solidFill>
                <a:latin typeface="Comic Sans MS" pitchFamily="66" charset="0"/>
              </a:rPr>
              <a:t>~ 1/6 </a:t>
            </a:r>
            <a:r>
              <a:rPr lang="de-DE" dirty="0" err="1" smtClean="0">
                <a:solidFill>
                  <a:srgbClr val="C00000"/>
                </a:solidFill>
                <a:latin typeface="Comic Sans MS" pitchFamily="66" charset="0"/>
              </a:rPr>
              <a:t>Raggio</a:t>
            </a:r>
            <a:r>
              <a:rPr lang="de-DE" dirty="0" smtClean="0">
                <a:solidFill>
                  <a:srgbClr val="C00000"/>
                </a:solidFill>
                <a:latin typeface="Comic Sans MS" pitchFamily="66" charset="0"/>
              </a:rPr>
              <a:t> della Terra</a:t>
            </a:r>
            <a:endParaRPr lang="de-D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4572000" y="2628900"/>
            <a:ext cx="0" cy="15201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>
            <a:spLocks noChangeAspect="1"/>
          </p:cNvSpPr>
          <p:nvPr/>
        </p:nvSpPr>
        <p:spPr>
          <a:xfrm>
            <a:off x="3707904" y="1988840"/>
            <a:ext cx="1684421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074524" y="4134272"/>
            <a:ext cx="120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dirty="0" smtClean="0">
                <a:solidFill>
                  <a:schemeClr val="tx2"/>
                </a:solidFill>
                <a:latin typeface="Comic Sans MS" pitchFamily="66" charset="0"/>
              </a:rPr>
              <a:t>ERRA</a:t>
            </a:r>
            <a:endParaRPr lang="de-DE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llipse 232"/>
          <p:cNvSpPr>
            <a:spLocks noChangeAspect="1"/>
          </p:cNvSpPr>
          <p:nvPr/>
        </p:nvSpPr>
        <p:spPr>
          <a:xfrm>
            <a:off x="-681230" y="4509120"/>
            <a:ext cx="10437806" cy="10109014"/>
          </a:xfrm>
          <a:prstGeom prst="ellipse">
            <a:avLst/>
          </a:prstGeom>
          <a:solidFill>
            <a:srgbClr val="B3C9E3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4941168"/>
            <a:ext cx="9108504" cy="9109517"/>
          </a:xfrm>
          <a:prstGeom prst="ellipse">
            <a:avLst/>
          </a:prstGeom>
          <a:solidFill>
            <a:srgbClr val="E6ED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1484784"/>
            <a:ext cx="0" cy="345638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07904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491880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1000 km</a:t>
            </a:r>
          </a:p>
        </p:txBody>
      </p:sp>
      <p:grpSp>
        <p:nvGrpSpPr>
          <p:cNvPr id="155" name="Gruppieren 154"/>
          <p:cNvGrpSpPr/>
          <p:nvPr/>
        </p:nvGrpSpPr>
        <p:grpSpPr>
          <a:xfrm>
            <a:off x="179512" y="4437112"/>
            <a:ext cx="8568952" cy="2420888"/>
            <a:chOff x="179512" y="4437112"/>
            <a:chExt cx="8568952" cy="2420888"/>
          </a:xfrm>
        </p:grpSpPr>
        <p:sp>
          <p:nvSpPr>
            <p:cNvPr id="30" name="Ellipse 29"/>
            <p:cNvSpPr/>
            <p:nvPr/>
          </p:nvSpPr>
          <p:spPr>
            <a:xfrm>
              <a:off x="6516216" y="515719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860032" y="44371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588224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15617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084168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33975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219573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48376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771800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771800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059832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059832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491880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347864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635896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851920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851920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067944" y="45811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83968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23629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355976" y="45091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6372200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724128" y="49411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364088" y="48691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860032" y="47971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796136" y="47251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08104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076056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6876256" y="50131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012432" y="45895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52432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20272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6236568" y="516557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492152" y="50935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187624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339752" y="537321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907704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924200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8356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212232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644280" y="47335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500264" y="49495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763688" y="53012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4004320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4004320" y="46615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680424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195736" y="50851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738031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860032" y="46531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6524600" y="50215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732240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/>
            <p:nvPr/>
          </p:nvSpPr>
          <p:spPr>
            <a:xfrm>
              <a:off x="7236296" y="52292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/>
            <p:nvPr/>
          </p:nvSpPr>
          <p:spPr>
            <a:xfrm>
              <a:off x="7164288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Ellipse 82"/>
            <p:cNvSpPr/>
            <p:nvPr/>
          </p:nvSpPr>
          <p:spPr>
            <a:xfrm>
              <a:off x="5948536" y="48775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660504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228456" y="48055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691680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2644552" y="524596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619672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1403648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475656" y="54452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2348136" y="523758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683568" y="630932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340024" y="58856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Ellipse 94"/>
            <p:cNvSpPr/>
            <p:nvPr/>
          </p:nvSpPr>
          <p:spPr>
            <a:xfrm>
              <a:off x="899592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>
              <a:off x="2060104" y="538160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187624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916088" y="545360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>
              <a:off x="1115616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043608" y="594928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1772072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556048" y="58136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628056" y="559762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899592" y="645333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1600" y="623731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683568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403648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467544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467544" y="638132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75557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55576" y="6525344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39552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95536" y="666936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23528" y="659735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179512" y="681228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55576" y="602128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8126681" y="62636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8316416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910657" y="59035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69463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7596336" y="5661248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622625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8126681" y="58315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8054673" y="60475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8279081" y="641600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8460432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063057" y="6055961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84703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740352" y="5589240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775025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8279081" y="598395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8207073" y="619997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8558729" y="6767657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8604448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884368" y="5733256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812668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8702745" y="669564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8054673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8558729" y="6335609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8486721" y="6551633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9" name="Gruppieren 198"/>
          <p:cNvGrpSpPr/>
          <p:nvPr/>
        </p:nvGrpSpPr>
        <p:grpSpPr>
          <a:xfrm>
            <a:off x="251520" y="3717032"/>
            <a:ext cx="8614671" cy="2349975"/>
            <a:chOff x="251520" y="3717032"/>
            <a:chExt cx="8614671" cy="2349975"/>
          </a:xfrm>
        </p:grpSpPr>
        <p:sp>
          <p:nvSpPr>
            <p:cNvPr id="141" name="Ellipse 140"/>
            <p:cNvSpPr/>
            <p:nvPr/>
          </p:nvSpPr>
          <p:spPr>
            <a:xfrm>
              <a:off x="3707904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2771800" y="407707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1115616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8820472" y="60212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251520" y="580526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3275856" y="422108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763688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2699792" y="4365104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6876256" y="450912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7380312" y="486916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8460432" y="566124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7380312" y="443711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2051720" y="465313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5364088" y="414908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6372200" y="393305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1475656" y="501317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611560" y="55892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8820472" y="537321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5940152" y="4293096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4283968" y="3789040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611560" y="515719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4932040" y="3717032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7956376" y="4941168"/>
              <a:ext cx="45719" cy="45719"/>
            </a:xfrm>
            <a:prstGeom prst="ellips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-753238" y="3861048"/>
            <a:ext cx="10581822" cy="10752549"/>
            <a:chOff x="-753238" y="3861048"/>
            <a:chExt cx="10581822" cy="10752549"/>
          </a:xfrm>
        </p:grpSpPr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-753238" y="4365104"/>
              <a:ext cx="10581822" cy="10248493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707904" y="38610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15 km</a:t>
              </a:r>
            </a:p>
          </p:txBody>
        </p:sp>
        <p:sp>
          <p:nvSpPr>
            <p:cNvPr id="200" name="Textfeld 199"/>
            <p:cNvSpPr txBox="1"/>
            <p:nvPr/>
          </p:nvSpPr>
          <p:spPr>
            <a:xfrm>
              <a:off x="7668344" y="50851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Comic Sans MS" pitchFamily="66" charset="0"/>
                </a:rPr>
                <a:t>90%</a:t>
              </a:r>
            </a:p>
          </p:txBody>
        </p:sp>
      </p:grpSp>
      <p:grpSp>
        <p:nvGrpSpPr>
          <p:cNvPr id="226" name="Gruppieren 225"/>
          <p:cNvGrpSpPr/>
          <p:nvPr/>
        </p:nvGrpSpPr>
        <p:grpSpPr>
          <a:xfrm>
            <a:off x="611560" y="2492896"/>
            <a:ext cx="8254631" cy="1629895"/>
            <a:chOff x="611560" y="2564904"/>
            <a:chExt cx="8254631" cy="1629895"/>
          </a:xfrm>
        </p:grpSpPr>
        <p:sp>
          <p:nvSpPr>
            <p:cNvPr id="203" name="Ellipse 202"/>
            <p:cNvSpPr/>
            <p:nvPr/>
          </p:nvSpPr>
          <p:spPr>
            <a:xfrm>
              <a:off x="3707904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1763688" y="314096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Ellipse 213"/>
            <p:cNvSpPr/>
            <p:nvPr/>
          </p:nvSpPr>
          <p:spPr>
            <a:xfrm>
              <a:off x="7380312" y="321297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Ellipse 215"/>
            <p:cNvSpPr/>
            <p:nvPr/>
          </p:nvSpPr>
          <p:spPr>
            <a:xfrm>
              <a:off x="5364088" y="292494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8820472" y="414908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4283968" y="256490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611560" y="393305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7" name="Textfeld 226"/>
          <p:cNvSpPr txBox="1"/>
          <p:nvPr/>
        </p:nvSpPr>
        <p:spPr>
          <a:xfrm>
            <a:off x="4876004" y="19511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NTERPLANETARY </a:t>
            </a:r>
            <a:r>
              <a:rPr lang="de-DE" sz="2400" b="1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EDIUM</a:t>
            </a:r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2132856"/>
            <a:ext cx="14185576" cy="14187154"/>
          </a:xfrm>
          <a:prstGeom prst="ellipse">
            <a:avLst/>
          </a:prstGeom>
          <a:noFill/>
          <a:ln>
            <a:solidFill>
              <a:srgbClr val="CC0000">
                <a:alpha val="25098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1" name="Gruppieren 230"/>
          <p:cNvGrpSpPr/>
          <p:nvPr/>
        </p:nvGrpSpPr>
        <p:grpSpPr>
          <a:xfrm>
            <a:off x="-1692696" y="3140968"/>
            <a:ext cx="12529392" cy="12241360"/>
            <a:chOff x="-1692696" y="3140968"/>
            <a:chExt cx="12529392" cy="12241360"/>
          </a:xfrm>
        </p:grpSpPr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-1692696" y="3530270"/>
              <a:ext cx="12529392" cy="11852058"/>
            </a:xfrm>
            <a:prstGeom prst="ellipse">
              <a:avLst/>
            </a:prstGeom>
            <a:noFill/>
            <a:ln>
              <a:solidFill>
                <a:srgbClr val="6699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707904" y="31409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30 km</a:t>
              </a:r>
            </a:p>
          </p:txBody>
        </p:sp>
        <p:sp>
          <p:nvSpPr>
            <p:cNvPr id="229" name="Textfeld 228"/>
            <p:cNvSpPr txBox="1"/>
            <p:nvPr/>
          </p:nvSpPr>
          <p:spPr>
            <a:xfrm>
              <a:off x="8028384" y="414908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69900"/>
                  </a:solidFill>
                  <a:latin typeface="Comic Sans MS" pitchFamily="66" charset="0"/>
                </a:rPr>
                <a:t>99%</a:t>
              </a:r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3868222" y="4467830"/>
            <a:ext cx="3306834" cy="1089326"/>
            <a:chOff x="3868222" y="4467830"/>
            <a:chExt cx="3306834" cy="1089326"/>
          </a:xfrm>
        </p:grpSpPr>
        <p:sp>
          <p:nvSpPr>
            <p:cNvPr id="236" name="Ellipse 235"/>
            <p:cNvSpPr/>
            <p:nvPr/>
          </p:nvSpPr>
          <p:spPr>
            <a:xfrm rot="976611">
              <a:off x="4676067" y="4467830"/>
              <a:ext cx="2498989" cy="8363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 rot="730003">
              <a:off x="3868222" y="5095491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b="1" dirty="0" smtClean="0">
                  <a:solidFill>
                    <a:srgbClr val="C00000"/>
                  </a:solidFill>
                  <a:latin typeface="Comic Sans MS" pitchFamily="66" charset="0"/>
                </a:rPr>
                <a:t>T</a:t>
              </a:r>
              <a:r>
                <a:rPr lang="de-DE" b="1" dirty="0" smtClean="0">
                  <a:solidFill>
                    <a:srgbClr val="C00000"/>
                  </a:solidFill>
                  <a:latin typeface="Comic Sans MS" pitchFamily="66" charset="0"/>
                </a:rPr>
                <a:t>ROPOSFERA</a:t>
              </a:r>
              <a:endParaRPr lang="de-DE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39" name="Textfeld 238"/>
          <p:cNvSpPr txBox="1"/>
          <p:nvPr/>
        </p:nvSpPr>
        <p:spPr>
          <a:xfrm rot="730003">
            <a:off x="3225327" y="5511841"/>
            <a:ext cx="43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smtClean="0">
                <a:solidFill>
                  <a:srgbClr val="C00000"/>
                </a:solidFill>
                <a:latin typeface="Comic Sans MS" pitchFamily="66" charset="0"/>
              </a:rPr>
              <a:t>Dal Greco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„</a:t>
            </a:r>
            <a:r>
              <a:rPr lang="de-DE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de-DE" sz="1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ROPOS</a:t>
            </a:r>
            <a:r>
              <a:rPr lang="de-DE" sz="1400" b="1" dirty="0" smtClean="0">
                <a:solidFill>
                  <a:srgbClr val="C00000"/>
                </a:solidFill>
                <a:latin typeface="Comic Sans MS" pitchFamily="66" charset="0"/>
              </a:rPr>
              <a:t>“ </a:t>
            </a:r>
            <a:r>
              <a:rPr lang="de-DE" sz="1400" b="1" dirty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che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muta</a:t>
            </a:r>
            <a:endParaRPr lang="de-DE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7" grpId="0" animBg="1"/>
      <p:bldP spid="227" grpId="0"/>
      <p:bldP spid="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7092280" y="4365104"/>
            <a:ext cx="728456" cy="504040"/>
            <a:chOff x="6876256" y="3212984"/>
            <a:chExt cx="728456" cy="504040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6876256" y="3284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6948264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7092280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164288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380312" y="34290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7236296" y="3501008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7380312" y="364502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7380320" y="3212984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524328" y="3356992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7532712" y="3581400"/>
              <a:ext cx="72000" cy="72000"/>
            </a:xfrm>
            <a:prstGeom prst="ellipse">
              <a:avLst/>
            </a:prstGeom>
            <a:solidFill>
              <a:srgbClr val="0147AF">
                <a:alpha val="49804"/>
              </a:srgbClr>
            </a:solidFill>
            <a:ln>
              <a:solidFill>
                <a:srgbClr val="0147AF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-180528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Landscha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53936"/>
            <a:ext cx="7643241" cy="3972213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84784"/>
            <a:ext cx="1656184" cy="850848"/>
          </a:xfrm>
          <a:prstGeom prst="rect">
            <a:avLst/>
          </a:prstGeom>
          <a:noFill/>
        </p:spPr>
      </p:pic>
      <p:grpSp>
        <p:nvGrpSpPr>
          <p:cNvPr id="29" name="Gruppieren 28"/>
          <p:cNvGrpSpPr/>
          <p:nvPr/>
        </p:nvGrpSpPr>
        <p:grpSpPr>
          <a:xfrm>
            <a:off x="2987824" y="2132856"/>
            <a:ext cx="1231899" cy="895978"/>
            <a:chOff x="6948264" y="2420888"/>
            <a:chExt cx="1231899" cy="895978"/>
          </a:xfrm>
        </p:grpSpPr>
        <p:pic>
          <p:nvPicPr>
            <p:cNvPr id="10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1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242088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2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360" y="2492896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3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830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4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270892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5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2780928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6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0352" y="2924944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7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6296" y="3068960"/>
              <a:ext cx="151779" cy="247906"/>
            </a:xfrm>
            <a:prstGeom prst="rect">
              <a:avLst/>
            </a:prstGeom>
            <a:noFill/>
          </p:spPr>
        </p:pic>
        <p:pic>
          <p:nvPicPr>
            <p:cNvPr id="28" name="Picture 4" descr="C:\Users\swantje\Desktop\TRYAT\Videos von Tzvetan\gezeichnete Bilder\Wassertropf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336" y="2708920"/>
              <a:ext cx="151779" cy="247906"/>
            </a:xfrm>
            <a:prstGeom prst="rect">
              <a:avLst/>
            </a:prstGeom>
            <a:noFill/>
          </p:spPr>
        </p:pic>
      </p:grpSp>
      <p:sp>
        <p:nvSpPr>
          <p:cNvPr id="32" name="Gebogener Pfeil 31"/>
          <p:cNvSpPr/>
          <p:nvPr/>
        </p:nvSpPr>
        <p:spPr>
          <a:xfrm rot="7387718" flipV="1">
            <a:off x="4386145" y="2277161"/>
            <a:ext cx="1657460" cy="3377155"/>
          </a:xfrm>
          <a:prstGeom prst="circularArrow">
            <a:avLst>
              <a:gd name="adj1" fmla="val 12500"/>
              <a:gd name="adj2" fmla="val 1277277"/>
              <a:gd name="adj3" fmla="val 20457681"/>
              <a:gd name="adj4" fmla="val 16679694"/>
              <a:gd name="adj5" fmla="val 1629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403648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15%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580112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85%</a:t>
            </a:r>
          </a:p>
        </p:txBody>
      </p:sp>
      <p:sp>
        <p:nvSpPr>
          <p:cNvPr id="35" name="Textfeld 34"/>
          <p:cNvSpPr txBox="1"/>
          <p:nvPr/>
        </p:nvSpPr>
        <p:spPr>
          <a:xfrm rot="1365144">
            <a:off x="6093951" y="19927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10 </a:t>
            </a:r>
            <a:r>
              <a:rPr lang="de-DE" b="1" dirty="0" err="1" smtClean="0">
                <a:solidFill>
                  <a:srgbClr val="0147AF"/>
                </a:solidFill>
                <a:latin typeface="Comic Sans MS" pitchFamily="66" charset="0"/>
              </a:rPr>
              <a:t>giorni</a:t>
            </a:r>
            <a:r>
              <a:rPr lang="de-DE" b="1" dirty="0" smtClean="0">
                <a:solidFill>
                  <a:srgbClr val="0147AF"/>
                </a:solidFill>
                <a:latin typeface="Comic Sans MS" pitchFamily="66" charset="0"/>
              </a:rPr>
              <a:t>!</a:t>
            </a:r>
            <a:endParaRPr lang="de-DE" b="1" dirty="0">
              <a:solidFill>
                <a:srgbClr val="0147A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977 L -0.00034 -0.3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43316 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xit" presetSubtype="6" accel="14000" decel="2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llipse 178"/>
          <p:cNvSpPr>
            <a:spLocks noChangeAspect="1"/>
          </p:cNvSpPr>
          <p:nvPr/>
        </p:nvSpPr>
        <p:spPr>
          <a:xfrm>
            <a:off x="-3276872" y="3501008"/>
            <a:ext cx="15697744" cy="15555474"/>
          </a:xfrm>
          <a:prstGeom prst="ellipse">
            <a:avLst/>
          </a:prstGeom>
          <a:solidFill>
            <a:srgbClr val="E3EBF5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8" name="Ellipse 227"/>
          <p:cNvSpPr>
            <a:spLocks noChangeAspect="1"/>
          </p:cNvSpPr>
          <p:nvPr/>
        </p:nvSpPr>
        <p:spPr>
          <a:xfrm>
            <a:off x="-2556792" y="3931478"/>
            <a:ext cx="14185576" cy="14187154"/>
          </a:xfrm>
          <a:prstGeom prst="ellipse">
            <a:avLst/>
          </a:prstGeom>
          <a:solidFill>
            <a:srgbClr val="BCCFE6"/>
          </a:solidFill>
          <a:ln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-1692696" y="4466374"/>
            <a:ext cx="12529392" cy="11852058"/>
          </a:xfrm>
          <a:prstGeom prst="ellipse">
            <a:avLst/>
          </a:prstGeom>
          <a:solidFill>
            <a:srgbClr val="85A7D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-753238" y="5637891"/>
            <a:ext cx="10581822" cy="10248493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0" y="2276872"/>
            <a:ext cx="4572000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572000" y="2315344"/>
            <a:ext cx="0" cy="3816424"/>
          </a:xfrm>
          <a:prstGeom prst="straightConnector1">
            <a:avLst/>
          </a:prstGeom>
          <a:ln w="3810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211960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 (km)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635896" y="5435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1,5 km</a:t>
            </a:r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6128795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Textfeld 171"/>
          <p:cNvSpPr txBox="1"/>
          <p:nvPr/>
        </p:nvSpPr>
        <p:spPr>
          <a:xfrm>
            <a:off x="3779912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 km</a:t>
            </a:r>
          </a:p>
        </p:txBody>
      </p:sp>
      <p:sp>
        <p:nvSpPr>
          <p:cNvPr id="175" name="Textfeld 174"/>
          <p:cNvSpPr txBox="1"/>
          <p:nvPr/>
        </p:nvSpPr>
        <p:spPr>
          <a:xfrm>
            <a:off x="464400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50%</a:t>
            </a:r>
          </a:p>
        </p:txBody>
      </p:sp>
      <p:sp>
        <p:nvSpPr>
          <p:cNvPr id="176" name="Textfeld 175"/>
          <p:cNvSpPr txBox="1"/>
          <p:nvPr/>
        </p:nvSpPr>
        <p:spPr>
          <a:xfrm>
            <a:off x="4644008" y="47971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43%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3779912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7 km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4644008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5%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377991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9 km</a:t>
            </a:r>
          </a:p>
        </p:txBody>
      </p:sp>
      <p:sp>
        <p:nvSpPr>
          <p:cNvPr id="188" name="Textfeld 187"/>
          <p:cNvSpPr txBox="1"/>
          <p:nvPr/>
        </p:nvSpPr>
        <p:spPr>
          <a:xfrm>
            <a:off x="4644008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2%</a:t>
            </a:r>
          </a:p>
        </p:txBody>
      </p:sp>
      <p:pic>
        <p:nvPicPr>
          <p:cNvPr id="170" name="Picture 2" descr="C:\Users\swantje\Desktop\TRYAT\Videos von Tzvetan\gezeichnete Bilder\Strichmännch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0430">
            <a:off x="1680198" y="5728277"/>
            <a:ext cx="719019" cy="1221110"/>
          </a:xfrm>
          <a:prstGeom prst="rect">
            <a:avLst/>
          </a:prstGeom>
          <a:noFill/>
        </p:spPr>
      </p:pic>
      <p:pic>
        <p:nvPicPr>
          <p:cNvPr id="1026" name="Picture 2" descr="C:\Users\swantje\Desktop\TRYAT\Videos von Tzvetan\gezeichnete Bilder\Wetterball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581128"/>
            <a:ext cx="609940" cy="1512169"/>
          </a:xfrm>
          <a:prstGeom prst="rect">
            <a:avLst/>
          </a:prstGeom>
          <a:noFill/>
        </p:spPr>
      </p:pic>
      <p:pic>
        <p:nvPicPr>
          <p:cNvPr id="1027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1197264" cy="615082"/>
          </a:xfrm>
          <a:prstGeom prst="rect">
            <a:avLst/>
          </a:prstGeom>
          <a:noFill/>
        </p:spPr>
      </p:pic>
      <p:pic>
        <p:nvPicPr>
          <p:cNvPr id="193" name="Picture 3" descr="C:\Users\swantje\Desktop\TRYAT\Videos von Tzvetan\gezeichnete Bilder\Wolke 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1197264" cy="615082"/>
          </a:xfrm>
          <a:prstGeom prst="rect">
            <a:avLst/>
          </a:prstGeom>
          <a:noFill/>
        </p:spPr>
      </p:pic>
      <p:sp>
        <p:nvSpPr>
          <p:cNvPr id="202" name="Textfeld 201"/>
          <p:cNvSpPr txBox="1"/>
          <p:nvPr/>
        </p:nvSpPr>
        <p:spPr>
          <a:xfrm rot="20510278">
            <a:off x="971600" y="252425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Palloni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sonda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radiometrici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436096" y="177281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Vapor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d‘acqua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Atmosferico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5 -0.03472 L -0.0618 -0.06181 L -0.08802 -0.11898 L -0.09288 -0.16667 L -0.08455 -0.22847 L -0.0559 -0.27778 L -0.03333 -0.31412 L 0.00243 -0.36019 L 0.00712 -0.42847 L -0.01059 -0.47917 L -0.04635 -0.5206 L -0.06545 -0.56019 L -0.06788 -0.5919 L -0.05121 -0.64121 L -0.04392 -0.66667 " pathEditMode="relative" ptsTypes="AAAAAAAAAAAAAAAA">
                                      <p:cBhvr>
                                        <p:cTn id="6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228" grpId="0" animBg="1"/>
      <p:bldP spid="26" grpId="0" animBg="1"/>
      <p:bldP spid="23" grpId="0" animBg="1"/>
      <p:bldP spid="28" grpId="0"/>
      <p:bldP spid="172" grpId="0"/>
      <p:bldP spid="175" grpId="0"/>
      <p:bldP spid="176" grpId="0"/>
      <p:bldP spid="177" grpId="0"/>
      <p:bldP spid="178" grpId="0"/>
      <p:bldP spid="184" grpId="0"/>
      <p:bldP spid="188" grpId="0"/>
      <p:bldP spid="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683568" y="2132856"/>
            <a:ext cx="2160240" cy="648072"/>
          </a:xfrm>
          <a:prstGeom prst="rect">
            <a:avLst/>
          </a:prstGeom>
          <a:solidFill>
            <a:srgbClr val="BCCFE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-1692696" y="3933056"/>
            <a:ext cx="12529392" cy="118520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-753238" y="4941168"/>
            <a:ext cx="10581822" cy="10248493"/>
          </a:xfrm>
          <a:prstGeom prst="ellipse">
            <a:avLst/>
          </a:prstGeom>
          <a:solidFill>
            <a:srgbClr val="BCCFE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-433064" y="0"/>
            <a:ext cx="9577064" cy="134076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63000">
                <a:srgbClr val="0147AF"/>
              </a:gs>
              <a:gs pos="81000">
                <a:srgbClr val="0147AF">
                  <a:alpha val="27000"/>
                </a:srgbClr>
              </a:gs>
              <a:gs pos="95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7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212"/>
            <a:ext cx="2403475" cy="530225"/>
          </a:xfrm>
          <a:prstGeom prst="rect">
            <a:avLst/>
          </a:prstGeom>
          <a:noFill/>
        </p:spPr>
      </p:pic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9855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4624"/>
            <a:ext cx="1452402" cy="1241345"/>
          </a:xfrm>
          <a:prstGeom prst="rect">
            <a:avLst/>
          </a:prstGeom>
          <a:noFill/>
        </p:spPr>
      </p:pic>
      <p:sp>
        <p:nvSpPr>
          <p:cNvPr id="6" name="Ellipse 5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7DBC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>
            <a:spLocks noChangeAspect="1"/>
          </p:cNvSpPr>
          <p:nvPr/>
        </p:nvSpPr>
        <p:spPr>
          <a:xfrm>
            <a:off x="0" y="5552731"/>
            <a:ext cx="9108504" cy="9109517"/>
          </a:xfrm>
          <a:prstGeom prst="ellipse">
            <a:avLst/>
          </a:prstGeom>
          <a:solidFill>
            <a:srgbClr val="FFFFFF">
              <a:alpha val="43137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Textfeld 176"/>
          <p:cNvSpPr txBox="1"/>
          <p:nvPr/>
        </p:nvSpPr>
        <p:spPr>
          <a:xfrm rot="20089065">
            <a:off x="1116100" y="46254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78% N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21% O</a:t>
            </a:r>
            <a:r>
              <a:rPr lang="de-DE" b="1" baseline="-25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2050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3731" y="4479858"/>
            <a:ext cx="1538349" cy="1306661"/>
          </a:xfrm>
          <a:prstGeom prst="rect">
            <a:avLst/>
          </a:prstGeom>
          <a:noFill/>
        </p:spPr>
      </p:pic>
      <p:pic>
        <p:nvPicPr>
          <p:cNvPr id="2051" name="Picture 3" descr="C:\Users\swantje\Desktop\TRYAT\Videos von Tzvetan\gezeichnete Bilder\Satelli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45365">
            <a:off x="3227657" y="1058349"/>
            <a:ext cx="3241687" cy="83399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796136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47AF"/>
                </a:solidFill>
                <a:latin typeface="Comic Sans MS" pitchFamily="66" charset="0"/>
              </a:rPr>
              <a:t>20.000 km</a:t>
            </a:r>
          </a:p>
        </p:txBody>
      </p:sp>
      <p:sp>
        <p:nvSpPr>
          <p:cNvPr id="13" name="Bogen 12"/>
          <p:cNvSpPr/>
          <p:nvPr/>
        </p:nvSpPr>
        <p:spPr>
          <a:xfrm rot="7771366">
            <a:off x="4048307" y="1641606"/>
            <a:ext cx="831364" cy="90108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 rot="7771366">
            <a:off x="4313536" y="1780202"/>
            <a:ext cx="364528" cy="435199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rot="7771366">
            <a:off x="4214762" y="1781128"/>
            <a:ext cx="498454" cy="615631"/>
          </a:xfrm>
          <a:prstGeom prst="arc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499992" y="2636912"/>
            <a:ext cx="0" cy="151216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846913" y="2304738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Segnale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GNSS [</a:t>
            </a:r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Micronda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(Mo)]</a:t>
            </a:r>
          </a:p>
          <a:p>
            <a:endParaRPr lang="de-DE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de-DE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de-DE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vac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= 300.000 km/s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004048" y="4653136"/>
            <a:ext cx="43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  <a:latin typeface="Comic Sans MS" pitchFamily="66" charset="0"/>
              </a:rPr>
              <a:t>~ 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0,07s (Tempo di </a:t>
            </a:r>
            <a:r>
              <a:rPr lang="de-DE" b="1" dirty="0" err="1" smtClean="0">
                <a:solidFill>
                  <a:srgbClr val="C00000"/>
                </a:solidFill>
                <a:latin typeface="Comic Sans MS" pitchFamily="66" charset="0"/>
              </a:rPr>
              <a:t>percorrenza</a:t>
            </a:r>
            <a:r>
              <a:rPr lang="de-DE" b="1" dirty="0" smtClean="0">
                <a:solidFill>
                  <a:srgbClr val="C00000"/>
                </a:solidFill>
                <a:latin typeface="Comic Sans MS" pitchFamily="66" charset="0"/>
              </a:rPr>
              <a:t> Mo) </a:t>
            </a:r>
            <a:endParaRPr lang="de-DE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" name="Picture 2" descr="C:\Users\swantje\Desktop\TRYAT\Videos von Tzvetan\gezeichnete Bilder\Empfangsschü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517232"/>
            <a:ext cx="932536" cy="792088"/>
          </a:xfrm>
          <a:prstGeom prst="rect">
            <a:avLst/>
          </a:prstGeom>
          <a:noFill/>
        </p:spPr>
      </p:pic>
      <p:sp>
        <p:nvSpPr>
          <p:cNvPr id="24" name="Ellipse 23"/>
          <p:cNvSpPr>
            <a:spLocks noChangeAspect="1"/>
          </p:cNvSpPr>
          <p:nvPr/>
        </p:nvSpPr>
        <p:spPr>
          <a:xfrm>
            <a:off x="251520" y="6237312"/>
            <a:ext cx="8640960" cy="9325541"/>
          </a:xfrm>
          <a:prstGeom prst="ellipse">
            <a:avLst/>
          </a:prstGeom>
          <a:noFill/>
          <a:ln>
            <a:solidFill>
              <a:srgbClr val="66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292080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669900"/>
                </a:solidFill>
                <a:latin typeface="Comic Sans MS" pitchFamily="66" charset="0"/>
              </a:rPr>
              <a:t>- 2 m</a:t>
            </a:r>
            <a:endParaRPr lang="de-DE" sz="1400" b="1" dirty="0">
              <a:solidFill>
                <a:srgbClr val="669900"/>
              </a:solidFill>
              <a:latin typeface="Comic Sans MS" pitchFamily="66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06159" y="1556792"/>
            <a:ext cx="3096344" cy="2457564"/>
            <a:chOff x="323528" y="1556792"/>
            <a:chExt cx="3096344" cy="245756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683568" y="1628800"/>
              <a:ext cx="2160240" cy="2160240"/>
              <a:chOff x="971600" y="1268760"/>
              <a:chExt cx="2160240" cy="2160240"/>
            </a:xfrm>
          </p:grpSpPr>
          <p:cxnSp>
            <p:nvCxnSpPr>
              <p:cNvPr id="27" name="Gerade Verbindung mit Pfeil 26"/>
              <p:cNvCxnSpPr/>
              <p:nvPr/>
            </p:nvCxnSpPr>
            <p:spPr>
              <a:xfrm flipV="1">
                <a:off x="971600" y="1268760"/>
                <a:ext cx="0" cy="216024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971600" y="3429000"/>
                <a:ext cx="216024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feld 30"/>
            <p:cNvSpPr txBox="1"/>
            <p:nvPr/>
          </p:nvSpPr>
          <p:spPr>
            <a:xfrm>
              <a:off x="323528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43808" y="364502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2771799" y="2596262"/>
            <a:ext cx="85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669900"/>
                </a:solidFill>
                <a:latin typeface="Comic Sans MS" pitchFamily="66" charset="0"/>
                <a:sym typeface="Symbol" panose="05050102010706020507" pitchFamily="18" charset="2"/>
              </a:rPr>
              <a:t></a:t>
            </a:r>
            <a:r>
              <a:rPr lang="de-DE" dirty="0" smtClean="0">
                <a:solidFill>
                  <a:srgbClr val="669900"/>
                </a:solidFill>
                <a:latin typeface="Comic Sans MS" pitchFamily="66" charset="0"/>
              </a:rPr>
              <a:t>2 </a:t>
            </a:r>
            <a:r>
              <a:rPr lang="de-DE" dirty="0">
                <a:solidFill>
                  <a:srgbClr val="669900"/>
                </a:solidFill>
                <a:latin typeface="Comic Sans MS" pitchFamily="66" charset="0"/>
              </a:rPr>
              <a:t>m</a:t>
            </a:r>
          </a:p>
        </p:txBody>
      </p:sp>
      <p:sp>
        <p:nvSpPr>
          <p:cNvPr id="34" name="Freihandform 33"/>
          <p:cNvSpPr/>
          <p:nvPr/>
        </p:nvSpPr>
        <p:spPr>
          <a:xfrm>
            <a:off x="707571" y="2714817"/>
            <a:ext cx="2136237" cy="66112"/>
          </a:xfrm>
          <a:custGeom>
            <a:avLst/>
            <a:gdLst>
              <a:gd name="connsiteX0" fmla="*/ 0 w 2449286"/>
              <a:gd name="connsiteY0" fmla="*/ 39270 h 71927"/>
              <a:gd name="connsiteX1" fmla="*/ 152400 w 2449286"/>
              <a:gd name="connsiteY1" fmla="*/ 28384 h 71927"/>
              <a:gd name="connsiteX2" fmla="*/ 293915 w 2449286"/>
              <a:gd name="connsiteY2" fmla="*/ 6613 h 71927"/>
              <a:gd name="connsiteX3" fmla="*/ 1121229 w 2449286"/>
              <a:gd name="connsiteY3" fmla="*/ 28384 h 71927"/>
              <a:gd name="connsiteX4" fmla="*/ 1230086 w 2449286"/>
              <a:gd name="connsiteY4" fmla="*/ 61041 h 71927"/>
              <a:gd name="connsiteX5" fmla="*/ 1262743 w 2449286"/>
              <a:gd name="connsiteY5" fmla="*/ 71927 h 71927"/>
              <a:gd name="connsiteX6" fmla="*/ 1458686 w 2449286"/>
              <a:gd name="connsiteY6" fmla="*/ 61041 h 71927"/>
              <a:gd name="connsiteX7" fmla="*/ 1491343 w 2449286"/>
              <a:gd name="connsiteY7" fmla="*/ 39270 h 71927"/>
              <a:gd name="connsiteX8" fmla="*/ 1534886 w 2449286"/>
              <a:gd name="connsiteY8" fmla="*/ 28384 h 71927"/>
              <a:gd name="connsiteX9" fmla="*/ 1643743 w 2449286"/>
              <a:gd name="connsiteY9" fmla="*/ 6613 h 71927"/>
              <a:gd name="connsiteX10" fmla="*/ 1839686 w 2449286"/>
              <a:gd name="connsiteY10" fmla="*/ 17498 h 71927"/>
              <a:gd name="connsiteX11" fmla="*/ 1894115 w 2449286"/>
              <a:gd name="connsiteY11" fmla="*/ 28384 h 71927"/>
              <a:gd name="connsiteX12" fmla="*/ 1959429 w 2449286"/>
              <a:gd name="connsiteY12" fmla="*/ 50155 h 71927"/>
              <a:gd name="connsiteX13" fmla="*/ 2449286 w 2449286"/>
              <a:gd name="connsiteY13" fmla="*/ 39270 h 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9286" h="71927">
                <a:moveTo>
                  <a:pt x="0" y="39270"/>
                </a:moveTo>
                <a:lnTo>
                  <a:pt x="152400" y="28384"/>
                </a:lnTo>
                <a:cubicBezTo>
                  <a:pt x="264656" y="19029"/>
                  <a:pt x="229185" y="28188"/>
                  <a:pt x="293915" y="6613"/>
                </a:cubicBezTo>
                <a:cubicBezTo>
                  <a:pt x="708438" y="38497"/>
                  <a:pt x="170403" y="0"/>
                  <a:pt x="1121229" y="28384"/>
                </a:cubicBezTo>
                <a:cubicBezTo>
                  <a:pt x="1139297" y="28923"/>
                  <a:pt x="1223806" y="58948"/>
                  <a:pt x="1230086" y="61041"/>
                </a:cubicBezTo>
                <a:lnTo>
                  <a:pt x="1262743" y="71927"/>
                </a:lnTo>
                <a:cubicBezTo>
                  <a:pt x="1328057" y="68298"/>
                  <a:pt x="1393928" y="70292"/>
                  <a:pt x="1458686" y="61041"/>
                </a:cubicBezTo>
                <a:cubicBezTo>
                  <a:pt x="1471637" y="59191"/>
                  <a:pt x="1479318" y="44424"/>
                  <a:pt x="1491343" y="39270"/>
                </a:cubicBezTo>
                <a:cubicBezTo>
                  <a:pt x="1505094" y="33377"/>
                  <a:pt x="1520215" y="31318"/>
                  <a:pt x="1534886" y="28384"/>
                </a:cubicBezTo>
                <a:cubicBezTo>
                  <a:pt x="1668363" y="1688"/>
                  <a:pt x="1542587" y="31900"/>
                  <a:pt x="1643743" y="6613"/>
                </a:cubicBezTo>
                <a:cubicBezTo>
                  <a:pt x="1709057" y="10241"/>
                  <a:pt x="1774517" y="11831"/>
                  <a:pt x="1839686" y="17498"/>
                </a:cubicBezTo>
                <a:cubicBezTo>
                  <a:pt x="1858119" y="19101"/>
                  <a:pt x="1876265" y="23516"/>
                  <a:pt x="1894115" y="28384"/>
                </a:cubicBezTo>
                <a:cubicBezTo>
                  <a:pt x="1916255" y="34422"/>
                  <a:pt x="1959429" y="50155"/>
                  <a:pt x="1959429" y="50155"/>
                </a:cubicBezTo>
                <a:cubicBezTo>
                  <a:pt x="2260470" y="34312"/>
                  <a:pt x="2097220" y="39270"/>
                  <a:pt x="2449286" y="39270"/>
                </a:cubicBezTo>
              </a:path>
            </a:pathLst>
          </a:custGeom>
          <a:ln w="190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96686" y="2060848"/>
            <a:ext cx="2147122" cy="568153"/>
          </a:xfrm>
          <a:custGeom>
            <a:avLst/>
            <a:gdLst>
              <a:gd name="connsiteX0" fmla="*/ 0 w 2400688"/>
              <a:gd name="connsiteY0" fmla="*/ 437525 h 568153"/>
              <a:gd name="connsiteX1" fmla="*/ 10885 w 2400688"/>
              <a:gd name="connsiteY1" fmla="*/ 306896 h 568153"/>
              <a:gd name="connsiteX2" fmla="*/ 43543 w 2400688"/>
              <a:gd name="connsiteY2" fmla="*/ 230696 h 568153"/>
              <a:gd name="connsiteX3" fmla="*/ 76200 w 2400688"/>
              <a:gd name="connsiteY3" fmla="*/ 208925 h 568153"/>
              <a:gd name="connsiteX4" fmla="*/ 87085 w 2400688"/>
              <a:gd name="connsiteY4" fmla="*/ 176268 h 568153"/>
              <a:gd name="connsiteX5" fmla="*/ 119743 w 2400688"/>
              <a:gd name="connsiteY5" fmla="*/ 165382 h 568153"/>
              <a:gd name="connsiteX6" fmla="*/ 141514 w 2400688"/>
              <a:gd name="connsiteY6" fmla="*/ 143610 h 568153"/>
              <a:gd name="connsiteX7" fmla="*/ 185057 w 2400688"/>
              <a:gd name="connsiteY7" fmla="*/ 274239 h 568153"/>
              <a:gd name="connsiteX8" fmla="*/ 195943 w 2400688"/>
              <a:gd name="connsiteY8" fmla="*/ 328668 h 568153"/>
              <a:gd name="connsiteX9" fmla="*/ 228600 w 2400688"/>
              <a:gd name="connsiteY9" fmla="*/ 350439 h 568153"/>
              <a:gd name="connsiteX10" fmla="*/ 261257 w 2400688"/>
              <a:gd name="connsiteY10" fmla="*/ 339553 h 568153"/>
              <a:gd name="connsiteX11" fmla="*/ 272143 w 2400688"/>
              <a:gd name="connsiteY11" fmla="*/ 306896 h 568153"/>
              <a:gd name="connsiteX12" fmla="*/ 293914 w 2400688"/>
              <a:gd name="connsiteY12" fmla="*/ 274239 h 568153"/>
              <a:gd name="connsiteX13" fmla="*/ 304800 w 2400688"/>
              <a:gd name="connsiteY13" fmla="*/ 241582 h 568153"/>
              <a:gd name="connsiteX14" fmla="*/ 326571 w 2400688"/>
              <a:gd name="connsiteY14" fmla="*/ 208925 h 568153"/>
              <a:gd name="connsiteX15" fmla="*/ 337457 w 2400688"/>
              <a:gd name="connsiteY15" fmla="*/ 176268 h 568153"/>
              <a:gd name="connsiteX16" fmla="*/ 381000 w 2400688"/>
              <a:gd name="connsiteY16" fmla="*/ 132725 h 568153"/>
              <a:gd name="connsiteX17" fmla="*/ 402771 w 2400688"/>
              <a:gd name="connsiteY17" fmla="*/ 110953 h 568153"/>
              <a:gd name="connsiteX18" fmla="*/ 424543 w 2400688"/>
              <a:gd name="connsiteY18" fmla="*/ 89182 h 568153"/>
              <a:gd name="connsiteX19" fmla="*/ 446314 w 2400688"/>
              <a:gd name="connsiteY19" fmla="*/ 121839 h 568153"/>
              <a:gd name="connsiteX20" fmla="*/ 424543 w 2400688"/>
              <a:gd name="connsiteY20" fmla="*/ 339553 h 568153"/>
              <a:gd name="connsiteX21" fmla="*/ 402771 w 2400688"/>
              <a:gd name="connsiteY21" fmla="*/ 470182 h 568153"/>
              <a:gd name="connsiteX22" fmla="*/ 435428 w 2400688"/>
              <a:gd name="connsiteY22" fmla="*/ 546382 h 568153"/>
              <a:gd name="connsiteX23" fmla="*/ 468085 w 2400688"/>
              <a:gd name="connsiteY23" fmla="*/ 568153 h 568153"/>
              <a:gd name="connsiteX24" fmla="*/ 489857 w 2400688"/>
              <a:gd name="connsiteY24" fmla="*/ 491953 h 568153"/>
              <a:gd name="connsiteX25" fmla="*/ 500743 w 2400688"/>
              <a:gd name="connsiteY25" fmla="*/ 426639 h 568153"/>
              <a:gd name="connsiteX26" fmla="*/ 533400 w 2400688"/>
              <a:gd name="connsiteY26" fmla="*/ 328668 h 568153"/>
              <a:gd name="connsiteX27" fmla="*/ 555171 w 2400688"/>
              <a:gd name="connsiteY27" fmla="*/ 296010 h 568153"/>
              <a:gd name="connsiteX28" fmla="*/ 566057 w 2400688"/>
              <a:gd name="connsiteY28" fmla="*/ 263353 h 568153"/>
              <a:gd name="connsiteX29" fmla="*/ 609600 w 2400688"/>
              <a:gd name="connsiteY29" fmla="*/ 198039 h 568153"/>
              <a:gd name="connsiteX30" fmla="*/ 631371 w 2400688"/>
              <a:gd name="connsiteY30" fmla="*/ 165382 h 568153"/>
              <a:gd name="connsiteX31" fmla="*/ 642257 w 2400688"/>
              <a:gd name="connsiteY31" fmla="*/ 132725 h 568153"/>
              <a:gd name="connsiteX32" fmla="*/ 653143 w 2400688"/>
              <a:gd name="connsiteY32" fmla="*/ 89182 h 568153"/>
              <a:gd name="connsiteX33" fmla="*/ 674914 w 2400688"/>
              <a:gd name="connsiteY33" fmla="*/ 56525 h 568153"/>
              <a:gd name="connsiteX34" fmla="*/ 707571 w 2400688"/>
              <a:gd name="connsiteY34" fmla="*/ 2096 h 568153"/>
              <a:gd name="connsiteX35" fmla="*/ 740228 w 2400688"/>
              <a:gd name="connsiteY35" fmla="*/ 12982 h 568153"/>
              <a:gd name="connsiteX36" fmla="*/ 762000 w 2400688"/>
              <a:gd name="connsiteY36" fmla="*/ 45639 h 568153"/>
              <a:gd name="connsiteX37" fmla="*/ 805543 w 2400688"/>
              <a:gd name="connsiteY37" fmla="*/ 121839 h 568153"/>
              <a:gd name="connsiteX38" fmla="*/ 827314 w 2400688"/>
              <a:gd name="connsiteY38" fmla="*/ 219810 h 568153"/>
              <a:gd name="connsiteX39" fmla="*/ 849085 w 2400688"/>
              <a:gd name="connsiteY39" fmla="*/ 274239 h 568153"/>
              <a:gd name="connsiteX40" fmla="*/ 859971 w 2400688"/>
              <a:gd name="connsiteY40" fmla="*/ 306896 h 568153"/>
              <a:gd name="connsiteX41" fmla="*/ 914400 w 2400688"/>
              <a:gd name="connsiteY41" fmla="*/ 361325 h 568153"/>
              <a:gd name="connsiteX42" fmla="*/ 947057 w 2400688"/>
              <a:gd name="connsiteY42" fmla="*/ 350439 h 568153"/>
              <a:gd name="connsiteX43" fmla="*/ 968828 w 2400688"/>
              <a:gd name="connsiteY43" fmla="*/ 317782 h 568153"/>
              <a:gd name="connsiteX44" fmla="*/ 1001485 w 2400688"/>
              <a:gd name="connsiteY44" fmla="*/ 198039 h 568153"/>
              <a:gd name="connsiteX45" fmla="*/ 1034143 w 2400688"/>
              <a:gd name="connsiteY45" fmla="*/ 100068 h 568153"/>
              <a:gd name="connsiteX46" fmla="*/ 1045028 w 2400688"/>
              <a:gd name="connsiteY46" fmla="*/ 67410 h 568153"/>
              <a:gd name="connsiteX47" fmla="*/ 1088571 w 2400688"/>
              <a:gd name="connsiteY47" fmla="*/ 78296 h 568153"/>
              <a:gd name="connsiteX48" fmla="*/ 1099457 w 2400688"/>
              <a:gd name="connsiteY48" fmla="*/ 121839 h 568153"/>
              <a:gd name="connsiteX49" fmla="*/ 1110343 w 2400688"/>
              <a:gd name="connsiteY49" fmla="*/ 198039 h 568153"/>
              <a:gd name="connsiteX50" fmla="*/ 1121228 w 2400688"/>
              <a:gd name="connsiteY50" fmla="*/ 241582 h 568153"/>
              <a:gd name="connsiteX51" fmla="*/ 1132114 w 2400688"/>
              <a:gd name="connsiteY51" fmla="*/ 296010 h 568153"/>
              <a:gd name="connsiteX52" fmla="*/ 1143000 w 2400688"/>
              <a:gd name="connsiteY52" fmla="*/ 339553 h 568153"/>
              <a:gd name="connsiteX53" fmla="*/ 1186543 w 2400688"/>
              <a:gd name="connsiteY53" fmla="*/ 383096 h 568153"/>
              <a:gd name="connsiteX54" fmla="*/ 1230085 w 2400688"/>
              <a:gd name="connsiteY54" fmla="*/ 372210 h 568153"/>
              <a:gd name="connsiteX55" fmla="*/ 1240971 w 2400688"/>
              <a:gd name="connsiteY55" fmla="*/ 339553 h 568153"/>
              <a:gd name="connsiteX56" fmla="*/ 1262743 w 2400688"/>
              <a:gd name="connsiteY56" fmla="*/ 285125 h 568153"/>
              <a:gd name="connsiteX57" fmla="*/ 1273628 w 2400688"/>
              <a:gd name="connsiteY57" fmla="*/ 241582 h 568153"/>
              <a:gd name="connsiteX58" fmla="*/ 1284514 w 2400688"/>
              <a:gd name="connsiteY58" fmla="*/ 208925 h 568153"/>
              <a:gd name="connsiteX59" fmla="*/ 1306285 w 2400688"/>
              <a:gd name="connsiteY59" fmla="*/ 241582 h 568153"/>
              <a:gd name="connsiteX60" fmla="*/ 1328057 w 2400688"/>
              <a:gd name="connsiteY60" fmla="*/ 263353 h 568153"/>
              <a:gd name="connsiteX61" fmla="*/ 1338943 w 2400688"/>
              <a:gd name="connsiteY61" fmla="*/ 339553 h 568153"/>
              <a:gd name="connsiteX62" fmla="*/ 1360714 w 2400688"/>
              <a:gd name="connsiteY62" fmla="*/ 306896 h 568153"/>
              <a:gd name="connsiteX63" fmla="*/ 1382485 w 2400688"/>
              <a:gd name="connsiteY63" fmla="*/ 230696 h 568153"/>
              <a:gd name="connsiteX64" fmla="*/ 1404257 w 2400688"/>
              <a:gd name="connsiteY64" fmla="*/ 208925 h 568153"/>
              <a:gd name="connsiteX65" fmla="*/ 1436914 w 2400688"/>
              <a:gd name="connsiteY65" fmla="*/ 263353 h 568153"/>
              <a:gd name="connsiteX66" fmla="*/ 1447800 w 2400688"/>
              <a:gd name="connsiteY66" fmla="*/ 296010 h 568153"/>
              <a:gd name="connsiteX67" fmla="*/ 1480457 w 2400688"/>
              <a:gd name="connsiteY67" fmla="*/ 317782 h 568153"/>
              <a:gd name="connsiteX68" fmla="*/ 1524000 w 2400688"/>
              <a:gd name="connsiteY68" fmla="*/ 274239 h 568153"/>
              <a:gd name="connsiteX69" fmla="*/ 1545771 w 2400688"/>
              <a:gd name="connsiteY69" fmla="*/ 219810 h 568153"/>
              <a:gd name="connsiteX70" fmla="*/ 1556657 w 2400688"/>
              <a:gd name="connsiteY70" fmla="*/ 176268 h 568153"/>
              <a:gd name="connsiteX71" fmla="*/ 1600200 w 2400688"/>
              <a:gd name="connsiteY71" fmla="*/ 100068 h 568153"/>
              <a:gd name="connsiteX72" fmla="*/ 1611085 w 2400688"/>
              <a:gd name="connsiteY72" fmla="*/ 67410 h 568153"/>
              <a:gd name="connsiteX73" fmla="*/ 1643743 w 2400688"/>
              <a:gd name="connsiteY73" fmla="*/ 89182 h 568153"/>
              <a:gd name="connsiteX74" fmla="*/ 1687285 w 2400688"/>
              <a:gd name="connsiteY74" fmla="*/ 176268 h 568153"/>
              <a:gd name="connsiteX75" fmla="*/ 1709057 w 2400688"/>
              <a:gd name="connsiteY75" fmla="*/ 263353 h 568153"/>
              <a:gd name="connsiteX76" fmla="*/ 1719943 w 2400688"/>
              <a:gd name="connsiteY76" fmla="*/ 317782 h 568153"/>
              <a:gd name="connsiteX77" fmla="*/ 1741714 w 2400688"/>
              <a:gd name="connsiteY77" fmla="*/ 372210 h 568153"/>
              <a:gd name="connsiteX78" fmla="*/ 1752600 w 2400688"/>
              <a:gd name="connsiteY78" fmla="*/ 491953 h 568153"/>
              <a:gd name="connsiteX79" fmla="*/ 1785257 w 2400688"/>
              <a:gd name="connsiteY79" fmla="*/ 448410 h 568153"/>
              <a:gd name="connsiteX80" fmla="*/ 1817914 w 2400688"/>
              <a:gd name="connsiteY80" fmla="*/ 361325 h 568153"/>
              <a:gd name="connsiteX81" fmla="*/ 1839685 w 2400688"/>
              <a:gd name="connsiteY81" fmla="*/ 198039 h 568153"/>
              <a:gd name="connsiteX82" fmla="*/ 1861457 w 2400688"/>
              <a:gd name="connsiteY82" fmla="*/ 132725 h 568153"/>
              <a:gd name="connsiteX83" fmla="*/ 1883228 w 2400688"/>
              <a:gd name="connsiteY83" fmla="*/ 56525 h 568153"/>
              <a:gd name="connsiteX84" fmla="*/ 1915885 w 2400688"/>
              <a:gd name="connsiteY84" fmla="*/ 12982 h 568153"/>
              <a:gd name="connsiteX85" fmla="*/ 1970314 w 2400688"/>
              <a:gd name="connsiteY85" fmla="*/ 34753 h 568153"/>
              <a:gd name="connsiteX86" fmla="*/ 2013857 w 2400688"/>
              <a:gd name="connsiteY86" fmla="*/ 100068 h 568153"/>
              <a:gd name="connsiteX87" fmla="*/ 2035628 w 2400688"/>
              <a:gd name="connsiteY87" fmla="*/ 176268 h 568153"/>
              <a:gd name="connsiteX88" fmla="*/ 2068285 w 2400688"/>
              <a:gd name="connsiteY88" fmla="*/ 285125 h 568153"/>
              <a:gd name="connsiteX89" fmla="*/ 2079171 w 2400688"/>
              <a:gd name="connsiteY89" fmla="*/ 317782 h 568153"/>
              <a:gd name="connsiteX90" fmla="*/ 2100943 w 2400688"/>
              <a:gd name="connsiteY90" fmla="*/ 361325 h 568153"/>
              <a:gd name="connsiteX91" fmla="*/ 2133600 w 2400688"/>
              <a:gd name="connsiteY91" fmla="*/ 448410 h 568153"/>
              <a:gd name="connsiteX92" fmla="*/ 2177143 w 2400688"/>
              <a:gd name="connsiteY92" fmla="*/ 502839 h 568153"/>
              <a:gd name="connsiteX93" fmla="*/ 2242457 w 2400688"/>
              <a:gd name="connsiteY93" fmla="*/ 470182 h 568153"/>
              <a:gd name="connsiteX94" fmla="*/ 2253343 w 2400688"/>
              <a:gd name="connsiteY94" fmla="*/ 437525 h 568153"/>
              <a:gd name="connsiteX95" fmla="*/ 2275114 w 2400688"/>
              <a:gd name="connsiteY95" fmla="*/ 393982 h 568153"/>
              <a:gd name="connsiteX96" fmla="*/ 2296885 w 2400688"/>
              <a:gd name="connsiteY96" fmla="*/ 317782 h 568153"/>
              <a:gd name="connsiteX97" fmla="*/ 2329543 w 2400688"/>
              <a:gd name="connsiteY97" fmla="*/ 230696 h 568153"/>
              <a:gd name="connsiteX98" fmla="*/ 2340428 w 2400688"/>
              <a:gd name="connsiteY98" fmla="*/ 176268 h 568153"/>
              <a:gd name="connsiteX99" fmla="*/ 2362200 w 2400688"/>
              <a:gd name="connsiteY99" fmla="*/ 361325 h 5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00688" h="568153">
                <a:moveTo>
                  <a:pt x="0" y="437525"/>
                </a:moveTo>
                <a:cubicBezTo>
                  <a:pt x="3628" y="393982"/>
                  <a:pt x="5466" y="350253"/>
                  <a:pt x="10885" y="306896"/>
                </a:cubicBezTo>
                <a:cubicBezTo>
                  <a:pt x="14454" y="278343"/>
                  <a:pt x="22645" y="251593"/>
                  <a:pt x="43543" y="230696"/>
                </a:cubicBezTo>
                <a:cubicBezTo>
                  <a:pt x="52794" y="221445"/>
                  <a:pt x="65314" y="216182"/>
                  <a:pt x="76200" y="208925"/>
                </a:cubicBezTo>
                <a:cubicBezTo>
                  <a:pt x="79828" y="198039"/>
                  <a:pt x="78971" y="184382"/>
                  <a:pt x="87085" y="176268"/>
                </a:cubicBezTo>
                <a:cubicBezTo>
                  <a:pt x="95199" y="168154"/>
                  <a:pt x="109903" y="171286"/>
                  <a:pt x="119743" y="165382"/>
                </a:cubicBezTo>
                <a:cubicBezTo>
                  <a:pt x="128544" y="160102"/>
                  <a:pt x="134257" y="150867"/>
                  <a:pt x="141514" y="143610"/>
                </a:cubicBezTo>
                <a:cubicBezTo>
                  <a:pt x="189450" y="191549"/>
                  <a:pt x="161272" y="155318"/>
                  <a:pt x="185057" y="274239"/>
                </a:cubicBezTo>
                <a:cubicBezTo>
                  <a:pt x="188686" y="292382"/>
                  <a:pt x="180548" y="318405"/>
                  <a:pt x="195943" y="328668"/>
                </a:cubicBezTo>
                <a:lnTo>
                  <a:pt x="228600" y="350439"/>
                </a:lnTo>
                <a:cubicBezTo>
                  <a:pt x="239486" y="346810"/>
                  <a:pt x="253143" y="347667"/>
                  <a:pt x="261257" y="339553"/>
                </a:cubicBezTo>
                <a:cubicBezTo>
                  <a:pt x="269371" y="331439"/>
                  <a:pt x="267011" y="317159"/>
                  <a:pt x="272143" y="306896"/>
                </a:cubicBezTo>
                <a:cubicBezTo>
                  <a:pt x="277994" y="295194"/>
                  <a:pt x="288063" y="285941"/>
                  <a:pt x="293914" y="274239"/>
                </a:cubicBezTo>
                <a:cubicBezTo>
                  <a:pt x="299046" y="263976"/>
                  <a:pt x="299668" y="251845"/>
                  <a:pt x="304800" y="241582"/>
                </a:cubicBezTo>
                <a:cubicBezTo>
                  <a:pt x="310651" y="229880"/>
                  <a:pt x="320720" y="220627"/>
                  <a:pt x="326571" y="208925"/>
                </a:cubicBezTo>
                <a:cubicBezTo>
                  <a:pt x="331703" y="198662"/>
                  <a:pt x="330788" y="185605"/>
                  <a:pt x="337457" y="176268"/>
                </a:cubicBezTo>
                <a:cubicBezTo>
                  <a:pt x="349388" y="159565"/>
                  <a:pt x="366486" y="147239"/>
                  <a:pt x="381000" y="132725"/>
                </a:cubicBezTo>
                <a:lnTo>
                  <a:pt x="402771" y="110953"/>
                </a:lnTo>
                <a:lnTo>
                  <a:pt x="424543" y="89182"/>
                </a:lnTo>
                <a:cubicBezTo>
                  <a:pt x="431800" y="100068"/>
                  <a:pt x="445626" y="108774"/>
                  <a:pt x="446314" y="121839"/>
                </a:cubicBezTo>
                <a:cubicBezTo>
                  <a:pt x="456818" y="321426"/>
                  <a:pt x="443794" y="236880"/>
                  <a:pt x="424543" y="339553"/>
                </a:cubicBezTo>
                <a:cubicBezTo>
                  <a:pt x="416408" y="382941"/>
                  <a:pt x="402771" y="470182"/>
                  <a:pt x="402771" y="470182"/>
                </a:cubicBezTo>
                <a:cubicBezTo>
                  <a:pt x="410333" y="492868"/>
                  <a:pt x="420483" y="528448"/>
                  <a:pt x="435428" y="546382"/>
                </a:cubicBezTo>
                <a:cubicBezTo>
                  <a:pt x="443803" y="556433"/>
                  <a:pt x="457199" y="560896"/>
                  <a:pt x="468085" y="568153"/>
                </a:cubicBezTo>
                <a:cubicBezTo>
                  <a:pt x="478461" y="537027"/>
                  <a:pt x="483022" y="526125"/>
                  <a:pt x="489857" y="491953"/>
                </a:cubicBezTo>
                <a:cubicBezTo>
                  <a:pt x="494186" y="470310"/>
                  <a:pt x="496414" y="448282"/>
                  <a:pt x="500743" y="426639"/>
                </a:cubicBezTo>
                <a:cubicBezTo>
                  <a:pt x="507673" y="391986"/>
                  <a:pt x="517426" y="360616"/>
                  <a:pt x="533400" y="328668"/>
                </a:cubicBezTo>
                <a:cubicBezTo>
                  <a:pt x="539251" y="316966"/>
                  <a:pt x="549320" y="307712"/>
                  <a:pt x="555171" y="296010"/>
                </a:cubicBezTo>
                <a:cubicBezTo>
                  <a:pt x="560303" y="285747"/>
                  <a:pt x="560484" y="273384"/>
                  <a:pt x="566057" y="263353"/>
                </a:cubicBezTo>
                <a:cubicBezTo>
                  <a:pt x="578764" y="240480"/>
                  <a:pt x="595086" y="219810"/>
                  <a:pt x="609600" y="198039"/>
                </a:cubicBezTo>
                <a:cubicBezTo>
                  <a:pt x="616857" y="187153"/>
                  <a:pt x="627234" y="177793"/>
                  <a:pt x="631371" y="165382"/>
                </a:cubicBezTo>
                <a:cubicBezTo>
                  <a:pt x="635000" y="154496"/>
                  <a:pt x="639105" y="143758"/>
                  <a:pt x="642257" y="132725"/>
                </a:cubicBezTo>
                <a:cubicBezTo>
                  <a:pt x="646367" y="118340"/>
                  <a:pt x="647250" y="102933"/>
                  <a:pt x="653143" y="89182"/>
                </a:cubicBezTo>
                <a:cubicBezTo>
                  <a:pt x="658297" y="77157"/>
                  <a:pt x="669063" y="68227"/>
                  <a:pt x="674914" y="56525"/>
                </a:cubicBezTo>
                <a:cubicBezTo>
                  <a:pt x="703177" y="0"/>
                  <a:pt x="665047" y="44622"/>
                  <a:pt x="707571" y="2096"/>
                </a:cubicBezTo>
                <a:cubicBezTo>
                  <a:pt x="718457" y="5725"/>
                  <a:pt x="731268" y="5814"/>
                  <a:pt x="740228" y="12982"/>
                </a:cubicBezTo>
                <a:cubicBezTo>
                  <a:pt x="750444" y="21155"/>
                  <a:pt x="755509" y="34280"/>
                  <a:pt x="762000" y="45639"/>
                </a:cubicBezTo>
                <a:cubicBezTo>
                  <a:pt x="817245" y="142317"/>
                  <a:pt x="752499" y="42275"/>
                  <a:pt x="805543" y="121839"/>
                </a:cubicBezTo>
                <a:cubicBezTo>
                  <a:pt x="809859" y="143420"/>
                  <a:pt x="819624" y="196741"/>
                  <a:pt x="827314" y="219810"/>
                </a:cubicBezTo>
                <a:cubicBezTo>
                  <a:pt x="833493" y="238348"/>
                  <a:pt x="842224" y="255943"/>
                  <a:pt x="849085" y="274239"/>
                </a:cubicBezTo>
                <a:cubicBezTo>
                  <a:pt x="853114" y="284983"/>
                  <a:pt x="853086" y="297716"/>
                  <a:pt x="859971" y="306896"/>
                </a:cubicBezTo>
                <a:cubicBezTo>
                  <a:pt x="875366" y="327422"/>
                  <a:pt x="914400" y="361325"/>
                  <a:pt x="914400" y="361325"/>
                </a:cubicBezTo>
                <a:cubicBezTo>
                  <a:pt x="925286" y="357696"/>
                  <a:pt x="938097" y="357607"/>
                  <a:pt x="947057" y="350439"/>
                </a:cubicBezTo>
                <a:cubicBezTo>
                  <a:pt x="957273" y="342266"/>
                  <a:pt x="963515" y="329737"/>
                  <a:pt x="968828" y="317782"/>
                </a:cubicBezTo>
                <a:cubicBezTo>
                  <a:pt x="999794" y="248110"/>
                  <a:pt x="983405" y="264334"/>
                  <a:pt x="1001485" y="198039"/>
                </a:cubicBezTo>
                <a:cubicBezTo>
                  <a:pt x="1001488" y="198028"/>
                  <a:pt x="1028698" y="116402"/>
                  <a:pt x="1034143" y="100068"/>
                </a:cubicBezTo>
                <a:lnTo>
                  <a:pt x="1045028" y="67410"/>
                </a:lnTo>
                <a:cubicBezTo>
                  <a:pt x="1059542" y="71039"/>
                  <a:pt x="1077992" y="67717"/>
                  <a:pt x="1088571" y="78296"/>
                </a:cubicBezTo>
                <a:cubicBezTo>
                  <a:pt x="1099150" y="88875"/>
                  <a:pt x="1096781" y="107119"/>
                  <a:pt x="1099457" y="121839"/>
                </a:cubicBezTo>
                <a:cubicBezTo>
                  <a:pt x="1104047" y="147083"/>
                  <a:pt x="1105753" y="172795"/>
                  <a:pt x="1110343" y="198039"/>
                </a:cubicBezTo>
                <a:cubicBezTo>
                  <a:pt x="1113019" y="212759"/>
                  <a:pt x="1117983" y="226977"/>
                  <a:pt x="1121228" y="241582"/>
                </a:cubicBezTo>
                <a:cubicBezTo>
                  <a:pt x="1125242" y="259643"/>
                  <a:pt x="1128100" y="277949"/>
                  <a:pt x="1132114" y="296010"/>
                </a:cubicBezTo>
                <a:cubicBezTo>
                  <a:pt x="1135360" y="310615"/>
                  <a:pt x="1135071" y="326866"/>
                  <a:pt x="1143000" y="339553"/>
                </a:cubicBezTo>
                <a:cubicBezTo>
                  <a:pt x="1153879" y="356959"/>
                  <a:pt x="1186543" y="383096"/>
                  <a:pt x="1186543" y="383096"/>
                </a:cubicBezTo>
                <a:cubicBezTo>
                  <a:pt x="1201057" y="379467"/>
                  <a:pt x="1218403" y="381556"/>
                  <a:pt x="1230085" y="372210"/>
                </a:cubicBezTo>
                <a:cubicBezTo>
                  <a:pt x="1239045" y="365042"/>
                  <a:pt x="1236942" y="350297"/>
                  <a:pt x="1240971" y="339553"/>
                </a:cubicBezTo>
                <a:cubicBezTo>
                  <a:pt x="1247832" y="321257"/>
                  <a:pt x="1256564" y="303663"/>
                  <a:pt x="1262743" y="285125"/>
                </a:cubicBezTo>
                <a:cubicBezTo>
                  <a:pt x="1267474" y="270932"/>
                  <a:pt x="1269518" y="255967"/>
                  <a:pt x="1273628" y="241582"/>
                </a:cubicBezTo>
                <a:cubicBezTo>
                  <a:pt x="1276780" y="230549"/>
                  <a:pt x="1280885" y="219811"/>
                  <a:pt x="1284514" y="208925"/>
                </a:cubicBezTo>
                <a:cubicBezTo>
                  <a:pt x="1291771" y="219811"/>
                  <a:pt x="1298112" y="231366"/>
                  <a:pt x="1306285" y="241582"/>
                </a:cubicBezTo>
                <a:cubicBezTo>
                  <a:pt x="1312696" y="249596"/>
                  <a:pt x="1324811" y="253617"/>
                  <a:pt x="1328057" y="263353"/>
                </a:cubicBezTo>
                <a:cubicBezTo>
                  <a:pt x="1336171" y="287694"/>
                  <a:pt x="1335314" y="314153"/>
                  <a:pt x="1338943" y="339553"/>
                </a:cubicBezTo>
                <a:cubicBezTo>
                  <a:pt x="1346200" y="328667"/>
                  <a:pt x="1355560" y="318921"/>
                  <a:pt x="1360714" y="306896"/>
                </a:cubicBezTo>
                <a:cubicBezTo>
                  <a:pt x="1367826" y="290301"/>
                  <a:pt x="1371898" y="248341"/>
                  <a:pt x="1382485" y="230696"/>
                </a:cubicBezTo>
                <a:cubicBezTo>
                  <a:pt x="1387765" y="221895"/>
                  <a:pt x="1397000" y="216182"/>
                  <a:pt x="1404257" y="208925"/>
                </a:cubicBezTo>
                <a:cubicBezTo>
                  <a:pt x="1415143" y="227068"/>
                  <a:pt x="1427452" y="244429"/>
                  <a:pt x="1436914" y="263353"/>
                </a:cubicBezTo>
                <a:cubicBezTo>
                  <a:pt x="1442046" y="273616"/>
                  <a:pt x="1440632" y="287050"/>
                  <a:pt x="1447800" y="296010"/>
                </a:cubicBezTo>
                <a:cubicBezTo>
                  <a:pt x="1455973" y="306226"/>
                  <a:pt x="1469571" y="310525"/>
                  <a:pt x="1480457" y="317782"/>
                </a:cubicBezTo>
                <a:cubicBezTo>
                  <a:pt x="1494971" y="303268"/>
                  <a:pt x="1516377" y="293297"/>
                  <a:pt x="1524000" y="274239"/>
                </a:cubicBezTo>
                <a:cubicBezTo>
                  <a:pt x="1531257" y="256096"/>
                  <a:pt x="1539592" y="238348"/>
                  <a:pt x="1545771" y="219810"/>
                </a:cubicBezTo>
                <a:cubicBezTo>
                  <a:pt x="1550502" y="205617"/>
                  <a:pt x="1551404" y="190276"/>
                  <a:pt x="1556657" y="176268"/>
                </a:cubicBezTo>
                <a:cubicBezTo>
                  <a:pt x="1568497" y="144695"/>
                  <a:pt x="1582150" y="127142"/>
                  <a:pt x="1600200" y="100068"/>
                </a:cubicBezTo>
                <a:cubicBezTo>
                  <a:pt x="1603828" y="89182"/>
                  <a:pt x="1599953" y="70193"/>
                  <a:pt x="1611085" y="67410"/>
                </a:cubicBezTo>
                <a:cubicBezTo>
                  <a:pt x="1623778" y="64237"/>
                  <a:pt x="1636240" y="78464"/>
                  <a:pt x="1643743" y="89182"/>
                </a:cubicBezTo>
                <a:cubicBezTo>
                  <a:pt x="1662355" y="115770"/>
                  <a:pt x="1679413" y="144782"/>
                  <a:pt x="1687285" y="176268"/>
                </a:cubicBezTo>
                <a:cubicBezTo>
                  <a:pt x="1694542" y="205296"/>
                  <a:pt x="1703189" y="234012"/>
                  <a:pt x="1709057" y="263353"/>
                </a:cubicBezTo>
                <a:cubicBezTo>
                  <a:pt x="1712686" y="281496"/>
                  <a:pt x="1714626" y="300060"/>
                  <a:pt x="1719943" y="317782"/>
                </a:cubicBezTo>
                <a:cubicBezTo>
                  <a:pt x="1725558" y="336498"/>
                  <a:pt x="1734457" y="354067"/>
                  <a:pt x="1741714" y="372210"/>
                </a:cubicBezTo>
                <a:cubicBezTo>
                  <a:pt x="1745343" y="412124"/>
                  <a:pt x="1732715" y="457155"/>
                  <a:pt x="1752600" y="491953"/>
                </a:cubicBezTo>
                <a:cubicBezTo>
                  <a:pt x="1761601" y="507705"/>
                  <a:pt x="1775641" y="463795"/>
                  <a:pt x="1785257" y="448410"/>
                </a:cubicBezTo>
                <a:cubicBezTo>
                  <a:pt x="1803824" y="418703"/>
                  <a:pt x="1812215" y="395518"/>
                  <a:pt x="1817914" y="361325"/>
                </a:cubicBezTo>
                <a:cubicBezTo>
                  <a:pt x="1821454" y="340083"/>
                  <a:pt x="1833897" y="223121"/>
                  <a:pt x="1839685" y="198039"/>
                </a:cubicBezTo>
                <a:cubicBezTo>
                  <a:pt x="1844845" y="175678"/>
                  <a:pt x="1855891" y="154989"/>
                  <a:pt x="1861457" y="132725"/>
                </a:cubicBezTo>
                <a:cubicBezTo>
                  <a:pt x="1863812" y="123303"/>
                  <a:pt x="1876289" y="68668"/>
                  <a:pt x="1883228" y="56525"/>
                </a:cubicBezTo>
                <a:cubicBezTo>
                  <a:pt x="1892229" y="40773"/>
                  <a:pt x="1904999" y="27496"/>
                  <a:pt x="1915885" y="12982"/>
                </a:cubicBezTo>
                <a:cubicBezTo>
                  <a:pt x="1934028" y="20239"/>
                  <a:pt x="1955709" y="21771"/>
                  <a:pt x="1970314" y="34753"/>
                </a:cubicBezTo>
                <a:cubicBezTo>
                  <a:pt x="1989871" y="52137"/>
                  <a:pt x="2013857" y="100068"/>
                  <a:pt x="2013857" y="100068"/>
                </a:cubicBezTo>
                <a:cubicBezTo>
                  <a:pt x="2047888" y="236184"/>
                  <a:pt x="2004395" y="66952"/>
                  <a:pt x="2035628" y="176268"/>
                </a:cubicBezTo>
                <a:cubicBezTo>
                  <a:pt x="2068521" y="291395"/>
                  <a:pt x="2016564" y="129960"/>
                  <a:pt x="2068285" y="285125"/>
                </a:cubicBezTo>
                <a:cubicBezTo>
                  <a:pt x="2071914" y="296011"/>
                  <a:pt x="2074039" y="307519"/>
                  <a:pt x="2079171" y="317782"/>
                </a:cubicBezTo>
                <a:cubicBezTo>
                  <a:pt x="2086428" y="332296"/>
                  <a:pt x="2094551" y="346409"/>
                  <a:pt x="2100943" y="361325"/>
                </a:cubicBezTo>
                <a:cubicBezTo>
                  <a:pt x="2129216" y="427296"/>
                  <a:pt x="2088477" y="358165"/>
                  <a:pt x="2133600" y="448410"/>
                </a:cubicBezTo>
                <a:cubicBezTo>
                  <a:pt x="2147334" y="475879"/>
                  <a:pt x="2156890" y="482587"/>
                  <a:pt x="2177143" y="502839"/>
                </a:cubicBezTo>
                <a:cubicBezTo>
                  <a:pt x="2198655" y="495668"/>
                  <a:pt x="2227110" y="489365"/>
                  <a:pt x="2242457" y="470182"/>
                </a:cubicBezTo>
                <a:cubicBezTo>
                  <a:pt x="2249625" y="461222"/>
                  <a:pt x="2248823" y="448072"/>
                  <a:pt x="2253343" y="437525"/>
                </a:cubicBezTo>
                <a:cubicBezTo>
                  <a:pt x="2259735" y="422610"/>
                  <a:pt x="2268722" y="408897"/>
                  <a:pt x="2275114" y="393982"/>
                </a:cubicBezTo>
                <a:cubicBezTo>
                  <a:pt x="2290844" y="357278"/>
                  <a:pt x="2283070" y="359228"/>
                  <a:pt x="2296885" y="317782"/>
                </a:cubicBezTo>
                <a:cubicBezTo>
                  <a:pt x="2306872" y="287821"/>
                  <a:pt x="2321900" y="261267"/>
                  <a:pt x="2329543" y="230696"/>
                </a:cubicBezTo>
                <a:cubicBezTo>
                  <a:pt x="2334030" y="212746"/>
                  <a:pt x="2336800" y="194411"/>
                  <a:pt x="2340428" y="176268"/>
                </a:cubicBezTo>
                <a:cubicBezTo>
                  <a:pt x="2400688" y="236525"/>
                  <a:pt x="2362200" y="187776"/>
                  <a:pt x="2362200" y="361325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 rot="20877457">
            <a:off x="2748034" y="18991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251520" y="5949280"/>
            <a:ext cx="8640960" cy="10081120"/>
            <a:chOff x="251520" y="5949280"/>
            <a:chExt cx="8640960" cy="10081120"/>
          </a:xfrm>
        </p:grpSpPr>
        <p:pic>
          <p:nvPicPr>
            <p:cNvPr id="41" name="Picture 2" descr="C:\Users\swantje\Desktop\TRYAT\Videos von Tzvetan\gezeichnete Bilder\Empfangsschüss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949280"/>
              <a:ext cx="932536" cy="792088"/>
            </a:xfrm>
            <a:prstGeom prst="rect">
              <a:avLst/>
            </a:prstGeom>
            <a:noFill/>
          </p:spPr>
        </p:pic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251520" y="6704859"/>
              <a:ext cx="8640960" cy="9325541"/>
            </a:xfrm>
            <a:prstGeom prst="ellipse">
              <a:avLst/>
            </a:prstGeom>
            <a:noFill/>
            <a:ln>
              <a:solidFill>
                <a:srgbClr val="6893C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292080" y="6444044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6893C6"/>
                  </a:solidFill>
                  <a:latin typeface="Comic Sans MS" pitchFamily="66" charset="0"/>
                </a:rPr>
                <a:t>- </a:t>
              </a:r>
              <a:r>
                <a:rPr lang="de-DE" b="1" dirty="0" smtClean="0">
                  <a:solidFill>
                    <a:srgbClr val="6893C6"/>
                  </a:solidFill>
                  <a:latin typeface="Comic Sans MS" pitchFamily="66" charset="0"/>
                </a:rPr>
                <a:t>1 </a:t>
              </a:r>
              <a:r>
                <a:rPr lang="de-DE" b="1" dirty="0" smtClean="0">
                  <a:solidFill>
                    <a:srgbClr val="6893C6"/>
                  </a:solidFill>
                  <a:latin typeface="Comic Sans MS" pitchFamily="66" charset="0"/>
                  <a:sym typeface="Symbol" panose="05050102010706020507" pitchFamily="18" charset="2"/>
                </a:rPr>
                <a:t> </a:t>
              </a:r>
              <a:r>
                <a:rPr lang="de-DE" b="1" dirty="0" smtClean="0">
                  <a:solidFill>
                    <a:srgbClr val="6893C6"/>
                  </a:solidFill>
                  <a:latin typeface="Comic Sans MS" pitchFamily="66" charset="0"/>
                </a:rPr>
                <a:t>- </a:t>
              </a:r>
              <a:r>
                <a:rPr lang="de-DE" b="1" dirty="0">
                  <a:solidFill>
                    <a:srgbClr val="6893C6"/>
                  </a:solidFill>
                  <a:latin typeface="Comic Sans MS" pitchFamily="66" charset="0"/>
                </a:rPr>
                <a:t>80 cm</a:t>
              </a:r>
              <a:endParaRPr lang="de-DE" sz="1400" b="1" dirty="0">
                <a:solidFill>
                  <a:srgbClr val="6893C6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 rot="16200000">
            <a:off x="-618077" y="266990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2060"/>
                </a:solidFill>
                <a:latin typeface="Comic Sans MS" pitchFamily="66" charset="0"/>
              </a:rPr>
              <a:t>Variaz</a:t>
            </a:r>
            <a:r>
              <a:rPr lang="it-IT" sz="1400" dirty="0">
                <a:solidFill>
                  <a:srgbClr val="002060"/>
                </a:solidFill>
                <a:latin typeface="Comic Sans MS" pitchFamily="66" charset="0"/>
              </a:rPr>
              <a:t>. Apparente quota Antenna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810215" y="165805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>
                <a:solidFill>
                  <a:srgbClr val="002060"/>
                </a:solidFill>
                <a:latin typeface="Comic Sans MS" pitchFamily="66" charset="0"/>
              </a:rPr>
              <a:t>Variaiabilità</a:t>
            </a:r>
            <a:r>
              <a:rPr lang="it-IT" sz="1100" dirty="0" smtClean="0">
                <a:solidFill>
                  <a:srgbClr val="002060"/>
                </a:solidFill>
                <a:latin typeface="Comic Sans MS" pitchFamily="66" charset="0"/>
              </a:rPr>
              <a:t> dovuta a</a:t>
            </a:r>
          </a:p>
          <a:p>
            <a:pPr algn="ctr"/>
            <a:r>
              <a:rPr lang="it-IT" sz="1100" b="1" i="1" dirty="0" smtClean="0">
                <a:solidFill>
                  <a:srgbClr val="002060"/>
                </a:solidFill>
                <a:latin typeface="Comic Sans MS" pitchFamily="66" charset="0"/>
              </a:rPr>
              <a:t>H</a:t>
            </a:r>
            <a:r>
              <a:rPr lang="it-IT" sz="1100" b="1" i="1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it-IT" sz="1100" b="1" i="1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  <a:endParaRPr lang="it-IT" sz="11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60219" y="2769081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err="1" smtClean="0">
                <a:solidFill>
                  <a:srgbClr val="588824"/>
                </a:solidFill>
                <a:latin typeface="Comic Sans MS" pitchFamily="66" charset="0"/>
              </a:rPr>
              <a:t>Variaiabilità</a:t>
            </a:r>
            <a:r>
              <a:rPr lang="it-IT" sz="1100" b="1" dirty="0" smtClean="0">
                <a:solidFill>
                  <a:srgbClr val="588824"/>
                </a:solidFill>
                <a:latin typeface="Comic Sans MS" pitchFamily="66" charset="0"/>
              </a:rPr>
              <a:t> dovuta a</a:t>
            </a:r>
          </a:p>
          <a:p>
            <a:pPr algn="ctr"/>
            <a:r>
              <a:rPr lang="it-IT" sz="1100" b="1" i="1" dirty="0" smtClean="0">
                <a:solidFill>
                  <a:srgbClr val="588824"/>
                </a:solidFill>
                <a:latin typeface="Comic Sans MS" pitchFamily="66" charset="0"/>
              </a:rPr>
              <a:t>N</a:t>
            </a:r>
            <a:r>
              <a:rPr lang="it-IT" sz="1100" b="1" i="1" baseline="-25000" dirty="0" smtClean="0">
                <a:solidFill>
                  <a:srgbClr val="588824"/>
                </a:solidFill>
                <a:latin typeface="Comic Sans MS" pitchFamily="66" charset="0"/>
              </a:rPr>
              <a:t>2</a:t>
            </a:r>
            <a:r>
              <a:rPr lang="it-IT" sz="1100" b="1" i="1" dirty="0" smtClean="0">
                <a:solidFill>
                  <a:srgbClr val="588824"/>
                </a:solidFill>
                <a:latin typeface="Comic Sans MS" pitchFamily="66" charset="0"/>
              </a:rPr>
              <a:t>; O</a:t>
            </a:r>
            <a:r>
              <a:rPr lang="it-IT" sz="1100" b="1" i="1" baseline="-25000" dirty="0" smtClean="0">
                <a:solidFill>
                  <a:srgbClr val="588824"/>
                </a:solidFill>
                <a:latin typeface="Comic Sans MS" pitchFamily="66" charset="0"/>
              </a:rPr>
              <a:t>2</a:t>
            </a:r>
            <a:endParaRPr lang="it-IT" sz="1100" b="1" i="1" dirty="0">
              <a:solidFill>
                <a:srgbClr val="58882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1" grpId="0" animBg="1"/>
      <p:bldP spid="39" grpId="0" animBg="1"/>
      <p:bldP spid="177" grpId="0"/>
      <p:bldP spid="12" grpId="0"/>
      <p:bldP spid="13" grpId="0" animBg="1"/>
      <p:bldP spid="14" grpId="0" animBg="1"/>
      <p:bldP spid="15" grpId="0" animBg="1"/>
      <p:bldP spid="19" grpId="0"/>
      <p:bldP spid="20" grpId="1"/>
      <p:bldP spid="24" grpId="0" animBg="1"/>
      <p:bldP spid="25" grpId="0"/>
      <p:bldP spid="33" grpId="0"/>
      <p:bldP spid="34" grpId="0" animBg="1"/>
      <p:bldP spid="37" grpId="0" animBg="1"/>
      <p:bldP spid="38" grpId="0"/>
      <p:bldP spid="2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44016" y="1399502"/>
            <a:ext cx="9577064" cy="4752528"/>
          </a:xfrm>
          <a:prstGeom prst="rect">
            <a:avLst/>
          </a:prstGeom>
          <a:gradFill flip="none" rotWithShape="1">
            <a:gsLst>
              <a:gs pos="0">
                <a:srgbClr val="0147AF"/>
              </a:gs>
              <a:gs pos="39999">
                <a:srgbClr val="0147AF"/>
              </a:gs>
              <a:gs pos="70000">
                <a:srgbClr val="0147AF"/>
              </a:gs>
              <a:gs pos="100000">
                <a:srgbClr val="0147AF">
                  <a:alpha val="0"/>
                </a:srgbClr>
              </a:gs>
            </a:gsLst>
            <a:lin ang="5400000" scaled="0"/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8" name="Picture 4" descr="C:\Users\swantje\Desktop\TRYAT\Logo EU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1422159" cy="530939"/>
          </a:xfrm>
          <a:prstGeom prst="rect">
            <a:avLst/>
          </a:prstGeom>
          <a:noFill/>
        </p:spPr>
      </p:pic>
      <p:pic>
        <p:nvPicPr>
          <p:cNvPr id="11269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0648"/>
            <a:ext cx="1179515" cy="100811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059832" y="260648"/>
            <a:ext cx="23102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sz="5400" dirty="0">
                <a:solidFill>
                  <a:schemeClr val="tx2"/>
                </a:solidFill>
                <a:latin typeface="Comic Sans MS" pitchFamily="66" charset="0"/>
              </a:rPr>
              <a:t>EAM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4378" y="40770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uergana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G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uerova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ositsa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opchiyska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zvetan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 err="1">
                <a:solidFill>
                  <a:schemeClr val="tx2"/>
                </a:solidFill>
                <a:latin typeface="Comic Sans MS" pitchFamily="66" charset="0"/>
              </a:rPr>
              <a:t>imeonov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144016" y="1484784"/>
            <a:ext cx="3707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 smtClean="0">
                <a:solidFill>
                  <a:schemeClr val="bg1"/>
                </a:solidFill>
                <a:latin typeface="Comic Sans MS" pitchFamily="66" charset="0"/>
              </a:rPr>
              <a:t>Video </a:t>
            </a:r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riginale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www.youtube.com/watch?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time-</a:t>
            </a:r>
            <a:r>
              <a:rPr lang="de-DE" sz="1200" dirty="0" err="1">
                <a:solidFill>
                  <a:schemeClr val="bg1"/>
                </a:solidFill>
                <a:latin typeface="Comic Sans MS" pitchFamily="66" charset="0"/>
              </a:rPr>
              <a:t>continiue</a:t>
            </a:r>
            <a:r>
              <a:rPr lang="de-DE" sz="1200" dirty="0">
                <a:solidFill>
                  <a:schemeClr val="bg1"/>
                </a:solidFill>
                <a:latin typeface="Comic Sans MS" pitchFamily="66" charset="0"/>
              </a:rPr>
              <a:t>=11&amp;v=t1inZaRdWY4</a:t>
            </a:r>
          </a:p>
          <a:p>
            <a:pPr algn="ctr"/>
            <a:r>
              <a:rPr lang="de-DE" sz="1400" i="1" u="sng" dirty="0" err="1">
                <a:solidFill>
                  <a:schemeClr val="bg1"/>
                </a:solidFill>
                <a:latin typeface="Comic Sans MS" pitchFamily="66" charset="0"/>
              </a:rPr>
              <a:t>Youtube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GNSS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Meterology</a:t>
            </a:r>
            <a:r>
              <a:rPr lang="de-DE" sz="14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de-DE" sz="1400" dirty="0" err="1">
                <a:solidFill>
                  <a:schemeClr val="bg1"/>
                </a:solidFill>
                <a:latin typeface="Comic Sans MS" pitchFamily="66" charset="0"/>
              </a:rPr>
              <a:t>Explained</a:t>
            </a:r>
            <a:endParaRPr lang="de-DE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1800" y="1484784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err="1">
                <a:solidFill>
                  <a:schemeClr val="bg1"/>
                </a:solidFill>
                <a:latin typeface="Comic Sans MS" pitchFamily="66" charset="0"/>
              </a:rPr>
              <a:t>Versione</a:t>
            </a:r>
            <a:r>
              <a:rPr lang="de-DE" sz="28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de-DE" sz="28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de-DE" sz="2800" u="sng" dirty="0" smtClean="0">
                <a:solidFill>
                  <a:schemeClr val="bg1"/>
                </a:solidFill>
                <a:latin typeface="Comic Sans MS" pitchFamily="66" charset="0"/>
              </a:rPr>
              <a:t>Power Point</a:t>
            </a:r>
            <a:endParaRPr lang="de-DE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85638" y="393305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wantje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iebalck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B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oris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eusch</a:t>
            </a:r>
          </a:p>
          <a:p>
            <a:pPr algn="ctr"/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Dr.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U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lrich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ander</a:t>
            </a:r>
          </a:p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hristian </a:t>
            </a:r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de-DE" b="1" dirty="0">
                <a:solidFill>
                  <a:schemeClr val="tx2"/>
                </a:solidFill>
                <a:latin typeface="Comic Sans MS" pitchFamily="66" charset="0"/>
              </a:rPr>
              <a:t>offmann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28184" y="1484784"/>
            <a:ext cx="3096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rasmus+ </a:t>
            </a:r>
            <a:r>
              <a:rPr lang="de-DE" u="sng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de-DE" sz="1400" u="sng" dirty="0">
                <a:solidFill>
                  <a:schemeClr val="bg1"/>
                </a:solidFill>
                <a:latin typeface="Comic Sans MS" pitchFamily="66" charset="0"/>
              </a:rPr>
              <a:t>trategic </a:t>
            </a:r>
            <a:r>
              <a:rPr lang="de-DE" u="sng" dirty="0" err="1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de-DE" sz="1400" u="sng" dirty="0" err="1">
                <a:solidFill>
                  <a:schemeClr val="bg1"/>
                </a:solidFill>
                <a:latin typeface="Comic Sans MS" pitchFamily="66" charset="0"/>
              </a:rPr>
              <a:t>artnership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„</a:t>
            </a:r>
            <a:r>
              <a:rPr lang="de-DE" sz="3200" u="sng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rack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our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sz="3200" u="sng" dirty="0" err="1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de-DE" sz="2400" u="sng" dirty="0" err="1">
                <a:solidFill>
                  <a:schemeClr val="bg1"/>
                </a:solidFill>
                <a:latin typeface="Comic Sans MS" pitchFamily="66" charset="0"/>
              </a:rPr>
              <a:t>tmosphere</a:t>
            </a:r>
            <a:r>
              <a:rPr lang="de-DE" sz="2400" u="sng" dirty="0">
                <a:solidFill>
                  <a:schemeClr val="bg1"/>
                </a:solidFill>
                <a:latin typeface="Comic Sans MS" pitchFamily="66" charset="0"/>
              </a:rPr>
              <a:t>“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  <a:latin typeface="Comic Sans MS" pitchFamily="66" charset="0"/>
              </a:rPr>
              <a:t>Altri</a:t>
            </a:r>
            <a:r>
              <a:rPr lang="de-DE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omic Sans MS" pitchFamily="66" charset="0"/>
              </a:rPr>
              <a:t>Membri</a:t>
            </a:r>
            <a:r>
              <a:rPr lang="de-DE" sz="14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de-DE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8" name="Picture 4" descr="Bildergebnis fÃ¼r universitÃ¤t neapel federico ii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35" y="4220596"/>
            <a:ext cx="2134571" cy="714998"/>
          </a:xfrm>
          <a:prstGeom prst="rect">
            <a:avLst/>
          </a:prstGeom>
          <a:noFill/>
        </p:spPr>
      </p:pic>
      <p:pic>
        <p:nvPicPr>
          <p:cNvPr id="1030" name="Picture 6" descr="Bildergebnis fÃ¼r ingv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121083" cy="936104"/>
          </a:xfrm>
          <a:prstGeom prst="rect">
            <a:avLst/>
          </a:prstGeom>
          <a:noFill/>
        </p:spPr>
      </p:pic>
      <p:pic>
        <p:nvPicPr>
          <p:cNvPr id="1032" name="Picture 8" descr="Bildergebnis fÃ¼r marie curie actions 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924944"/>
            <a:ext cx="1296144" cy="129614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9" t="14800" r="49342" b="71760"/>
          <a:stretch>
            <a:fillRect/>
          </a:stretch>
        </p:blipFill>
        <p:spPr bwMode="auto">
          <a:xfrm>
            <a:off x="6570476" y="4878496"/>
            <a:ext cx="2411760" cy="4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Bildergebnis fÃ¼r gfz potsdam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429000"/>
            <a:ext cx="1154385" cy="74746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7740352" y="5408141"/>
            <a:ext cx="160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/>
                </a:solidFill>
                <a:latin typeface="Comic Sans MS" pitchFamily="66" charset="0"/>
              </a:rPr>
              <a:t>LSC</a:t>
            </a:r>
            <a:endParaRPr lang="de-DE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36" name="Picture 12" descr="C:\Users\swantje\Desktop\TRYAT\Logo _cmyk_positiv_naturwissen_schaff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4014" y="3088602"/>
            <a:ext cx="2403475" cy="658813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0370901-8125-4A71-830E-1973B7A0D9AB}"/>
              </a:ext>
            </a:extLst>
          </p:cNvPr>
          <p:cNvSpPr txBox="1"/>
          <p:nvPr/>
        </p:nvSpPr>
        <p:spPr>
          <a:xfrm>
            <a:off x="3185638" y="62826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873882C7-E487-4EC7-B69D-A03955EA660C}"/>
              </a:ext>
            </a:extLst>
          </p:cNvPr>
          <p:cNvSpPr/>
          <p:nvPr/>
        </p:nvSpPr>
        <p:spPr>
          <a:xfrm>
            <a:off x="323528" y="6124154"/>
            <a:ext cx="8418093" cy="645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D2C2D47-ADDE-4179-99EB-E32BFC9336E8}"/>
              </a:ext>
            </a:extLst>
          </p:cNvPr>
          <p:cNvSpPr txBox="1"/>
          <p:nvPr/>
        </p:nvSpPr>
        <p:spPr>
          <a:xfrm>
            <a:off x="1328047" y="6093296"/>
            <a:ext cx="547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CC BY 3.0 DE  </a:t>
            </a:r>
          </a:p>
          <a:p>
            <a:r>
              <a:rPr lang="en-GB" dirty="0"/>
              <a:t>Pictures shown in this presentation by </a:t>
            </a:r>
            <a:r>
              <a:rPr lang="en-GB" dirty="0" err="1"/>
              <a:t>Dr.</a:t>
            </a:r>
            <a:r>
              <a:rPr lang="en-GB" dirty="0"/>
              <a:t> S. Wiebalck</a:t>
            </a:r>
            <a:endParaRPr lang="de-DE" dirty="0"/>
          </a:p>
        </p:txBody>
      </p:sp>
      <p:pic>
        <p:nvPicPr>
          <p:cNvPr id="18" name="Grafik 17" descr="Creative Commons Lizenzvertrag">
            <a:hlinkClick r:id="rId10"/>
            <a:extLst>
              <a:ext uri="{FF2B5EF4-FFF2-40B4-BE49-F238E27FC236}">
                <a16:creationId xmlns:a16="http://schemas.microsoft.com/office/drawing/2014/main" xmlns="" id="{2480A69C-9C8C-4E9E-868B-B820C6D1BD8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" y="6233349"/>
            <a:ext cx="943669" cy="3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sectionEu-ScAngloAll">
            <a:extLst>
              <a:ext uri="{FF2B5EF4-FFF2-40B4-BE49-F238E27FC236}">
                <a16:creationId xmlns:a16="http://schemas.microsoft.com/office/drawing/2014/main" xmlns="" id="{FE27A82F-923C-4E13-9D45-0C5CBA05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r="5205" b="26924"/>
          <a:stretch>
            <a:fillRect/>
          </a:stretch>
        </p:blipFill>
        <p:spPr bwMode="auto">
          <a:xfrm>
            <a:off x="7569533" y="5430519"/>
            <a:ext cx="603573" cy="576064"/>
          </a:xfrm>
          <a:prstGeom prst="rect">
            <a:avLst/>
          </a:prstGeom>
          <a:noFill/>
        </p:spPr>
      </p:pic>
      <p:sp>
        <p:nvSpPr>
          <p:cNvPr id="23" name="Textfeld 12"/>
          <p:cNvSpPr txBox="1"/>
          <p:nvPr/>
        </p:nvSpPr>
        <p:spPr>
          <a:xfrm>
            <a:off x="341809" y="5394972"/>
            <a:ext cx="473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rgbClr val="333300"/>
                </a:solidFill>
                <a:latin typeface="Comic Sans MS" pitchFamily="66" charset="0"/>
              </a:rPr>
              <a:t>Traduzione</a:t>
            </a:r>
            <a:r>
              <a:rPr lang="de-DE" sz="1600" b="1" dirty="0" smtClean="0">
                <a:solidFill>
                  <a:srgbClr val="333300"/>
                </a:solidFill>
                <a:latin typeface="Comic Sans MS" pitchFamily="66" charset="0"/>
              </a:rPr>
              <a:t> a </a:t>
            </a:r>
            <a:r>
              <a:rPr lang="de-DE" sz="1600" b="1" dirty="0" err="1" smtClean="0">
                <a:solidFill>
                  <a:srgbClr val="333300"/>
                </a:solidFill>
                <a:latin typeface="Comic Sans MS" pitchFamily="66" charset="0"/>
              </a:rPr>
              <a:t>cura</a:t>
            </a:r>
            <a:r>
              <a:rPr lang="de-DE" sz="1600" b="1" dirty="0" smtClean="0">
                <a:solidFill>
                  <a:srgbClr val="333300"/>
                </a:solidFill>
                <a:latin typeface="Comic Sans MS" pitchFamily="66" charset="0"/>
              </a:rPr>
              <a:t> di: Dr. </a:t>
            </a:r>
            <a:r>
              <a:rPr lang="de-DE" sz="2000" b="1" dirty="0" smtClean="0">
                <a:solidFill>
                  <a:srgbClr val="333300"/>
                </a:solidFill>
                <a:latin typeface="Comic Sans MS" pitchFamily="66" charset="0"/>
              </a:rPr>
              <a:t>U</a:t>
            </a:r>
            <a:r>
              <a:rPr lang="de-DE" sz="1600" b="1" dirty="0" smtClean="0">
                <a:solidFill>
                  <a:srgbClr val="333300"/>
                </a:solidFill>
                <a:latin typeface="Comic Sans MS" pitchFamily="66" charset="0"/>
              </a:rPr>
              <a:t>mberto Riccardi</a:t>
            </a:r>
            <a:endParaRPr lang="de-DE" sz="1600" b="1" dirty="0">
              <a:solidFill>
                <a:srgbClr val="333300"/>
              </a:solidFill>
              <a:latin typeface="Comic Sans MS" pitchFamily="66" charset="0"/>
            </a:endParaRPr>
          </a:p>
          <a:p>
            <a:pPr algn="r"/>
            <a:r>
              <a:rPr lang="de-DE" sz="1600" b="1" dirty="0" smtClean="0">
                <a:solidFill>
                  <a:srgbClr val="333300"/>
                </a:solidFill>
                <a:latin typeface="Comic Sans MS" pitchFamily="66" charset="0"/>
              </a:rPr>
              <a:t>Dr. Umberto </a:t>
            </a:r>
            <a:r>
              <a:rPr lang="de-DE" sz="1600" b="1" dirty="0" err="1">
                <a:solidFill>
                  <a:srgbClr val="333300"/>
                </a:solidFill>
                <a:latin typeface="Comic Sans MS" pitchFamily="66" charset="0"/>
              </a:rPr>
              <a:t>Tammaro</a:t>
            </a:r>
            <a:endParaRPr lang="de-DE" sz="1600" b="1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228</Words>
  <Application>Microsoft Office PowerPoint</Application>
  <PresentationFormat>Presentazione su schermo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Symbol</vt:lpstr>
      <vt:lpstr>Larissa-Design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swantje</dc:creator>
  <cp:lastModifiedBy>Umberto RICCARDI</cp:lastModifiedBy>
  <cp:revision>323</cp:revision>
  <dcterms:created xsi:type="dcterms:W3CDTF">2018-10-15T04:39:44Z</dcterms:created>
  <dcterms:modified xsi:type="dcterms:W3CDTF">2019-04-18T07:28:44Z</dcterms:modified>
</cp:coreProperties>
</file>